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15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11" r:id="rId16"/>
    <p:sldId id="329" r:id="rId17"/>
    <p:sldId id="330" r:id="rId18"/>
    <p:sldId id="331" r:id="rId19"/>
    <p:sldId id="332" r:id="rId20"/>
    <p:sldId id="333" r:id="rId21"/>
    <p:sldId id="334" r:id="rId22"/>
    <p:sldId id="275" r:id="rId23"/>
    <p:sldId id="286" r:id="rId24"/>
    <p:sldId id="268" r:id="rId25"/>
    <p:sldId id="274" r:id="rId26"/>
    <p:sldId id="273" r:id="rId27"/>
    <p:sldId id="287" r:id="rId28"/>
    <p:sldId id="288" r:id="rId29"/>
    <p:sldId id="270" r:id="rId30"/>
    <p:sldId id="335" r:id="rId31"/>
    <p:sldId id="306" r:id="rId32"/>
    <p:sldId id="336" r:id="rId33"/>
    <p:sldId id="337" r:id="rId34"/>
    <p:sldId id="30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12" r:id="rId46"/>
    <p:sldId id="303" r:id="rId47"/>
    <p:sldId id="313" r:id="rId48"/>
    <p:sldId id="314" r:id="rId49"/>
    <p:sldId id="305" r:id="rId50"/>
    <p:sldId id="279" r:id="rId51"/>
    <p:sldId id="265" r:id="rId52"/>
  </p:sldIdLst>
  <p:sldSz cx="18288000" cy="10287000"/>
  <p:notesSz cx="10287000" cy="18288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G마켓 산스 TTF Bold" panose="02000000000000000000" pitchFamily="2" charset="-127"/>
      <p:bold r:id="rId58"/>
    </p:embeddedFont>
    <p:embeddedFont>
      <p:font typeface="G마켓 산스 TTF Light" panose="02000000000000000000" pitchFamily="2" charset="-127"/>
      <p:regular r:id="rId59"/>
    </p:embeddedFont>
    <p:embeddedFont>
      <p:font typeface="G마켓 산스 TTF Medium" panose="02000000000000000000" pitchFamily="2" charset="-127"/>
      <p:regular r:id="rId60"/>
    </p:embeddedFont>
    <p:embeddedFont>
      <p:font typeface="M PLUS 1p Light" panose="020B0403020203020207" pitchFamily="34" charset="-128"/>
      <p:regular r:id="rId61"/>
    </p:embeddedFont>
    <p:embeddedFont>
      <p:font typeface="M PLUS 1p Medium" panose="020B0602020203020207" pitchFamily="34" charset="-128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D"/>
    <a:srgbClr val="FD8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7" autoAdjust="0"/>
    <p:restoredTop sz="74361" autoAdjust="0"/>
  </p:normalViewPr>
  <p:slideViewPr>
    <p:cSldViewPr>
      <p:cViewPr varScale="1">
        <p:scale>
          <a:sx n="58" d="100"/>
          <a:sy n="58" d="100"/>
        </p:scale>
        <p:origin x="28" y="28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71600-31F5-4373-8D4B-05E6B4896202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0F2D5-9B8C-4B8C-8822-3279D0F4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팀 </a:t>
            </a:r>
            <a:r>
              <a:rPr lang="en-US" altLang="ko-KR" dirty="0"/>
              <a:t>STEEL CUT</a:t>
            </a:r>
            <a:r>
              <a:rPr lang="ko-KR" altLang="en-US" dirty="0"/>
              <a:t>의 첫번째 발표를 맡은 이수진 입니다</a:t>
            </a:r>
            <a:r>
              <a:rPr lang="en-US" altLang="ko-KR" dirty="0"/>
              <a:t>. (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그럼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387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저희의 주 프로그래밍 언어는 </a:t>
            </a:r>
            <a:r>
              <a:rPr lang="ko-KR" altLang="en-US" dirty="0" err="1"/>
              <a:t>파이썬으로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위해 다양한 라이브러리를 활용했습니다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웹 플랫폼 구축을 위해 </a:t>
            </a:r>
            <a:r>
              <a:rPr lang="en-US" altLang="ko-KR" dirty="0" err="1"/>
              <a:t>postgre</a:t>
            </a:r>
            <a:r>
              <a:rPr lang="en-US" altLang="ko-KR" dirty="0"/>
              <a:t> SQL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다양한 자바스크립트 프레임워크를 사용했습니다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7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기획입니다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48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팀원 소개하겠습니다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팀장인 저를 포함한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이재필</a:t>
            </a:r>
            <a:r>
              <a:rPr lang="en-US" altLang="ko-KR" dirty="0"/>
              <a:t>, </a:t>
            </a:r>
            <a:r>
              <a:rPr lang="ko-KR" altLang="en-US" dirty="0"/>
              <a:t>김대환</a:t>
            </a:r>
            <a:r>
              <a:rPr lang="en-US" altLang="ko-KR" dirty="0"/>
              <a:t>, </a:t>
            </a:r>
            <a:r>
              <a:rPr lang="ko-KR" altLang="en-US" dirty="0"/>
              <a:t>박소원</a:t>
            </a:r>
            <a:r>
              <a:rPr lang="en-US" altLang="ko-KR" dirty="0"/>
              <a:t>, </a:t>
            </a:r>
            <a:r>
              <a:rPr lang="ko-KR" altLang="en-US" dirty="0"/>
              <a:t>그리고 정세윤 팀원이 프로젝트 개발에 참여했습니다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94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일정과 진행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일부터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일까지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1.5</a:t>
            </a:r>
            <a:r>
              <a:rPr lang="ko-KR" altLang="en-US" dirty="0"/>
              <a:t>개월 정도 프로젝트 제작에 집중했습니다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80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마지막으로 개괄적인 시스템 아키텍쳐 설계 및 구현입니다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저희는 서비스 내부 사항으로 철 스크랩 가격 및 각종 데이터들이 갱신되는 시기를 고려하여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플랫폼 내부적으로 최신 데이터 크롤링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그리고 가격 예측 모델링까지 진행하고자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공식 점검 시간을 매주 저녁 일요일 오후 </a:t>
            </a:r>
            <a:r>
              <a:rPr lang="en-US" altLang="ko-KR" dirty="0"/>
              <a:t>7</a:t>
            </a:r>
            <a:r>
              <a:rPr lang="ko-KR" altLang="en-US" dirty="0"/>
              <a:t>시로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이를 통해 이용자들에게 가격 예측 결과를 제공하고 다양한 인사이트를 주고자 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6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모델링입니다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정세윤 팀원의 발표가 있겠습니다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4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정세윤입니다</a:t>
            </a:r>
            <a:r>
              <a:rPr lang="ko-KR" altLang="en-US" dirty="0"/>
              <a:t> </a:t>
            </a:r>
            <a:r>
              <a:rPr lang="ko-KR" altLang="en-US" dirty="0" err="1"/>
              <a:t>발표진행하겠습니다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저희들이 수집한 데이터들은 앞에 보시는 것과 같이 종속변수엔 </a:t>
            </a:r>
            <a:r>
              <a:rPr lang="ko-KR" altLang="en-US" dirty="0" err="1"/>
              <a:t>철스크랩</a:t>
            </a:r>
            <a:r>
              <a:rPr lang="ko-KR" altLang="en-US" dirty="0"/>
              <a:t> 종류</a:t>
            </a:r>
            <a:r>
              <a:rPr lang="en-US" altLang="ko-KR" dirty="0"/>
              <a:t> </a:t>
            </a:r>
            <a:r>
              <a:rPr lang="ko-KR" altLang="en-US" dirty="0"/>
              <a:t>생철</a:t>
            </a:r>
            <a:r>
              <a:rPr lang="en-US" altLang="ko-KR" dirty="0"/>
              <a:t>, </a:t>
            </a:r>
            <a:r>
              <a:rPr lang="ko-KR" altLang="en-US" dirty="0"/>
              <a:t>중량</a:t>
            </a:r>
            <a:r>
              <a:rPr lang="en-US" altLang="ko-KR" dirty="0"/>
              <a:t>,</a:t>
            </a:r>
            <a:r>
              <a:rPr lang="ko-KR" altLang="en-US" dirty="0"/>
              <a:t>경량</a:t>
            </a:r>
            <a:r>
              <a:rPr lang="en-US" altLang="ko-KR" dirty="0"/>
              <a:t>, </a:t>
            </a:r>
            <a:r>
              <a:rPr lang="ko-KR" altLang="en-US" dirty="0"/>
              <a:t>선반</a:t>
            </a:r>
            <a:r>
              <a:rPr lang="en-US" altLang="ko-KR" dirty="0"/>
              <a:t>A,C</a:t>
            </a:r>
            <a:r>
              <a:rPr lang="ko-KR" altLang="en-US" baseline="0" dirty="0"/>
              <a:t> 이렇게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가지이고</a:t>
            </a:r>
            <a:r>
              <a:rPr lang="en-US" altLang="ko-KR" dirty="0"/>
              <a:t>, </a:t>
            </a:r>
            <a:r>
              <a:rPr lang="ko-KR" altLang="en-US" dirty="0" err="1"/>
              <a:t>철스크랩</a:t>
            </a:r>
            <a:r>
              <a:rPr lang="ko-KR" altLang="en-US" dirty="0"/>
              <a:t> 가격과 상관성을 가질 것으로 판단되는 여러가지를 독립변수로 선정하였는데</a:t>
            </a:r>
            <a:r>
              <a:rPr lang="en-US" altLang="ko-KR" dirty="0"/>
              <a:t>, </a:t>
            </a:r>
            <a:r>
              <a:rPr lang="ko-KR" altLang="en-US" dirty="0"/>
              <a:t>목록은 다음과 같습니다 </a:t>
            </a:r>
            <a:r>
              <a:rPr lang="en-US" altLang="ko-KR" dirty="0"/>
              <a:t>(</a:t>
            </a:r>
            <a:r>
              <a:rPr lang="ko-KR" altLang="en-US" dirty="0"/>
              <a:t>목록 읽은 후</a:t>
            </a:r>
            <a:r>
              <a:rPr lang="en-US" altLang="ko-KR" dirty="0"/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말씀드린 독립변수들을 바탕으로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철스크랩의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가격에 영향을 미치는 주요 요인들을 보다 명확하게 파악하고자 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2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</a:t>
            </a:r>
            <a:r>
              <a:rPr lang="ko-KR" altLang="en-US" dirty="0" err="1"/>
              <a:t>수집과정에</a:t>
            </a:r>
            <a:r>
              <a:rPr lang="ko-KR" altLang="en-US" dirty="0"/>
              <a:t>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먼저 종속변수 부터 </a:t>
            </a:r>
            <a:r>
              <a:rPr lang="ko-KR" altLang="en-US" dirty="0" err="1"/>
              <a:t>수집과정을</a:t>
            </a:r>
            <a:r>
              <a:rPr lang="ko-KR" altLang="en-US" dirty="0"/>
              <a:t> </a:t>
            </a:r>
            <a:r>
              <a:rPr lang="ko-KR" altLang="en-US" dirty="0" err="1"/>
              <a:t>설명드리자면</a:t>
            </a:r>
            <a:r>
              <a:rPr lang="ko-KR" altLang="en-US" dirty="0"/>
              <a:t> </a:t>
            </a:r>
            <a:r>
              <a:rPr lang="ko-KR" altLang="en-US" dirty="0" err="1"/>
              <a:t>스틸데일리</a:t>
            </a:r>
            <a:r>
              <a:rPr lang="ko-KR" altLang="en-US" dirty="0"/>
              <a:t> 라는 유료사이트에서 </a:t>
            </a:r>
            <a:r>
              <a:rPr lang="en-US" altLang="ko-KR" dirty="0"/>
              <a:t>Selenium </a:t>
            </a:r>
            <a:r>
              <a:rPr lang="ko-KR" altLang="en-US" dirty="0"/>
              <a:t>라이브러리를 활용하여 동적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진행하였으며 표시된 날짜를 확인하면 알 수 있듯이 매주 화요일에 </a:t>
            </a:r>
            <a:r>
              <a:rPr lang="ko-KR" altLang="en-US" dirty="0" err="1"/>
              <a:t>최신화가</a:t>
            </a:r>
            <a:r>
              <a:rPr lang="ko-KR" altLang="en-US" dirty="0"/>
              <a:t> 이루어지는 </a:t>
            </a:r>
            <a:r>
              <a:rPr lang="ko-KR" altLang="en-US" dirty="0" err="1"/>
              <a:t>주단위</a:t>
            </a:r>
            <a:r>
              <a:rPr lang="ko-KR" altLang="en-US" dirty="0"/>
              <a:t> 데이터 약 </a:t>
            </a:r>
            <a:r>
              <a:rPr lang="en-US" altLang="ko-KR" dirty="0"/>
              <a:t>900</a:t>
            </a:r>
            <a:r>
              <a:rPr lang="ko-KR" altLang="en-US" dirty="0"/>
              <a:t>건을 수집했습니다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0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독립변수의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해당하는 소스 사이트에서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형식의 파일을 다운로드하여 수집하였습니다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73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데이터들을 수집하여 데이터 모델링을 위해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임시적인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구축해봤습니다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대부분의 데이터도 마찬가지였는데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일별로 업데이트가 되는 것이 아닌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월별로 업데이트되어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달의 어떤 날에 데이터가 최신화 되는지 명확하게 알 수 없었습니다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모델을 구축하기 위한 데이터 갱신 과정에서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 형태의 데이터가 최신화 되지 않는 문제가 발생했습니다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새로운 데이터 소스를 찾기 위해 다른 사이트를 탐색해보기로 결정했습니다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4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같이 구성됩니다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프로젝트 개요를 시작으로 프로젝트 기획</a:t>
            </a:r>
            <a:r>
              <a:rPr lang="en-US" altLang="ko-KR" dirty="0"/>
              <a:t>, </a:t>
            </a:r>
            <a:r>
              <a:rPr lang="ko-KR" altLang="en-US" dirty="0"/>
              <a:t>프로젝트 모델링</a:t>
            </a:r>
            <a:r>
              <a:rPr lang="en-US" altLang="ko-KR" dirty="0"/>
              <a:t>, </a:t>
            </a:r>
            <a:r>
              <a:rPr lang="ko-KR" altLang="en-US" dirty="0"/>
              <a:t>웹 서비스 개발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마지막으로 프로젝트 결론을 소개하며 발표를 마치도록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5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보시는 그림은 네이버 증권이라는 사이트 정보인데</a:t>
            </a:r>
            <a:r>
              <a:rPr lang="en-US" altLang="ko-KR" dirty="0"/>
              <a:t>, </a:t>
            </a:r>
            <a:r>
              <a:rPr lang="ko-KR" altLang="en-US" dirty="0"/>
              <a:t>날짜가 거의 매일 최신화 되는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그래서 저희는 기존 독립변수인 환율이나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국제유가와 밑에 그림에 나와있듯이 추가 독립변수인 비철금속의 정보를 </a:t>
            </a:r>
            <a:r>
              <a:rPr lang="ko-KR" altLang="en-US" dirty="0" err="1"/>
              <a:t>크롤링</a:t>
            </a:r>
            <a:r>
              <a:rPr lang="ko-KR" altLang="en-US" dirty="0"/>
              <a:t> 하였고</a:t>
            </a:r>
            <a:r>
              <a:rPr lang="en-US" altLang="ko-KR" dirty="0"/>
              <a:t>, BeautifulSoup4 </a:t>
            </a:r>
            <a:r>
              <a:rPr lang="ko-KR" altLang="en-US" dirty="0"/>
              <a:t>라이브러리를 활용해 자동화된 데이터 수집 파이프라인의 개발 계획을 수립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802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 단계에서는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리샘플링과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선형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보간이라는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가지 기법을 주로 사용하였습니다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리샘플링이란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데이터에서 일정 간격으로 데이터를 선택하거나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선택된 데이터를 요약하여 데이터의 수를 조정하는 과정을 말합니다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데이터의 크기를 줄이거나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누락된 데이터를 채우는 데 유용하게 사용됩니다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누락된 값이 두 개의 알려진 값 사이에 있을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누락된 값을 추정하는 방법입니다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두 가지 기법을 사용하여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단위로 제공되던 데이터를 일 단위로 변경하였습니다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데이터를 보다 세밀하게 분석할 수 있게 해주었습니다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과정을 통해 우리는 약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데이터를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6300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 가까이로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확장시켰습니다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데이터의 양을 증가시킴으로써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모델의 정확성을 향상시키는 데 도움을 주었습니다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바탕으로 어떤 분석을 진행하였는지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862B2-9EB9-42AA-8AD0-219D2F2330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1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이어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김대환입니다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저희는 </a:t>
            </a:r>
            <a:r>
              <a:rPr lang="en-US" altLang="ko-KR" dirty="0"/>
              <a:t>DB</a:t>
            </a:r>
            <a:r>
              <a:rPr lang="ko-KR" altLang="en-US" dirty="0"/>
              <a:t>구축을 위해 </a:t>
            </a:r>
            <a:r>
              <a:rPr lang="en-US" altLang="ko-KR" dirty="0"/>
              <a:t>PostgreSQL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종속변수로는 생철</a:t>
            </a:r>
            <a:r>
              <a:rPr lang="en-US" altLang="ko-KR" dirty="0"/>
              <a:t>, </a:t>
            </a:r>
            <a:r>
              <a:rPr lang="ko-KR" altLang="en-US" dirty="0"/>
              <a:t>중량</a:t>
            </a:r>
            <a:r>
              <a:rPr lang="en-US" altLang="ko-KR" dirty="0"/>
              <a:t>, </a:t>
            </a:r>
            <a:r>
              <a:rPr lang="ko-KR" altLang="en-US" dirty="0"/>
              <a:t>경량</a:t>
            </a:r>
            <a:r>
              <a:rPr lang="en-US" altLang="ko-KR" dirty="0"/>
              <a:t>, </a:t>
            </a:r>
            <a:r>
              <a:rPr lang="ko-KR" altLang="en-US" dirty="0"/>
              <a:t>선반을 독립변수로는 </a:t>
            </a:r>
            <a:r>
              <a:rPr lang="ko-KR" altLang="en-US" dirty="0" err="1"/>
              <a:t>금시세</a:t>
            </a:r>
            <a:r>
              <a:rPr lang="ko-KR" altLang="en-US" dirty="0"/>
              <a:t> 철광석 가격</a:t>
            </a:r>
            <a:r>
              <a:rPr lang="en-US" altLang="ko-KR" dirty="0"/>
              <a:t>, </a:t>
            </a:r>
            <a:r>
              <a:rPr lang="ko-KR" altLang="en-US" dirty="0"/>
              <a:t>유가</a:t>
            </a:r>
            <a:r>
              <a:rPr lang="en-US" altLang="ko-KR" dirty="0"/>
              <a:t>, </a:t>
            </a:r>
            <a:r>
              <a:rPr lang="ko-KR" altLang="en-US" dirty="0"/>
              <a:t>환율</a:t>
            </a:r>
            <a:r>
              <a:rPr lang="en-US" altLang="ko-KR" dirty="0"/>
              <a:t>, </a:t>
            </a:r>
            <a:r>
              <a:rPr lang="ko-KR" altLang="en-US" dirty="0"/>
              <a:t>비철금속</a:t>
            </a:r>
            <a:r>
              <a:rPr lang="en-US" altLang="ko-KR" dirty="0"/>
              <a:t>, </a:t>
            </a:r>
            <a:r>
              <a:rPr lang="ko-KR" altLang="en-US" dirty="0"/>
              <a:t>무역수지를 </a:t>
            </a:r>
            <a:r>
              <a:rPr lang="en-US" altLang="ko-KR" dirty="0"/>
              <a:t>DB</a:t>
            </a:r>
            <a:r>
              <a:rPr lang="ko-KR" altLang="en-US" dirty="0"/>
              <a:t>에 저장하여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항목별로 갱신 주기가 다르기 때문에 통합하지 않고 각각의 테이블로 생성하였습니다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주키는</a:t>
            </a:r>
            <a:r>
              <a:rPr lang="ko-KR" altLang="en-US" dirty="0"/>
              <a:t> 날짜로 지정하여 데이터 최신화 시 오류발생을 최소화하도록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4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모델링 전 독립변수와 종속변수의 비교를 위해 </a:t>
            </a:r>
            <a:r>
              <a:rPr lang="en-US" altLang="ko-KR" dirty="0"/>
              <a:t>min max scaling </a:t>
            </a:r>
            <a:r>
              <a:rPr lang="ko-KR" altLang="en-US" dirty="0"/>
              <a:t>후 그래프로 나타내 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추세를 잘 따라가는 항목도 있고</a:t>
            </a:r>
            <a:r>
              <a:rPr lang="en-US" altLang="ko-KR" dirty="0"/>
              <a:t>, </a:t>
            </a:r>
            <a:r>
              <a:rPr lang="ko-KR" altLang="en-US" dirty="0"/>
              <a:t>그렇지 않은 항목들도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49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이를 수치로 확인하기 위해 상관계수를 계산해보았는데요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상관계수가 </a:t>
            </a:r>
            <a:r>
              <a:rPr lang="en-US" altLang="ko-KR" dirty="0"/>
              <a:t>0.45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높은 독립변수들의 모든 조합을 고려하여 모델링을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 중 금속광물</a:t>
            </a:r>
            <a:r>
              <a:rPr lang="en-US" altLang="ko-KR" dirty="0"/>
              <a:t> </a:t>
            </a:r>
            <a:r>
              <a:rPr lang="ko-KR" altLang="en-US" dirty="0"/>
              <a:t>수입금액</a:t>
            </a:r>
            <a:r>
              <a:rPr lang="en-US" altLang="ko-KR" dirty="0"/>
              <a:t>, </a:t>
            </a:r>
            <a:r>
              <a:rPr lang="ko-KR" altLang="en-US" dirty="0"/>
              <a:t>철광석 수입금액</a:t>
            </a:r>
            <a:r>
              <a:rPr lang="en-US" altLang="ko-KR" dirty="0"/>
              <a:t>, </a:t>
            </a:r>
            <a:r>
              <a:rPr lang="ko-KR" altLang="en-US" dirty="0"/>
              <a:t>무역수지 조합의 </a:t>
            </a:r>
            <a:r>
              <a:rPr lang="en-US" altLang="ko-KR" dirty="0"/>
              <a:t>test score</a:t>
            </a:r>
            <a:r>
              <a:rPr lang="ko-KR" altLang="en-US" dirty="0"/>
              <a:t>가 가장 높게 나타났으나 </a:t>
            </a:r>
            <a:r>
              <a:rPr lang="en-US" altLang="ko-KR" dirty="0"/>
              <a:t>0.34, 0.35</a:t>
            </a:r>
            <a:r>
              <a:rPr lang="ko-KR" altLang="en-US" dirty="0"/>
              <a:t>로 과적합임을 확인하였습니다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점수를 더 개선하기 위해 독립변수의 기간을 </a:t>
            </a:r>
            <a:r>
              <a:rPr lang="en-US" altLang="ko-KR" dirty="0"/>
              <a:t>shift</a:t>
            </a:r>
            <a:r>
              <a:rPr lang="ko-KR" altLang="en-US" dirty="0"/>
              <a:t>를 이용하여 변경 후 학습을 진행한 결과 점수가 더 낮아짐을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75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다음은 각 모델의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시각화한 결과입니다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RandomForest</a:t>
            </a:r>
            <a:r>
              <a:rPr lang="ko-KR" altLang="en-US" dirty="0"/>
              <a:t>와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모두 예측을 정확하게 하지 못함을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11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혹시나 놓친 부분이 있을 수 있다 판단하여 모든 독립변수의 조합으로 모델링을 진행한 결과 대부분 음수 값이 도출되었습니다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음수 값이 나온다면 전혀 사용할 수 없는 모델이라고 보시면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앙상블 모델을 이용하여 더 이상 좋은 결과를 도출 할 수 없다고 판단하여 </a:t>
            </a:r>
            <a:r>
              <a:rPr lang="ko-KR" altLang="en-US" dirty="0" err="1"/>
              <a:t>머신러닝</a:t>
            </a:r>
            <a:r>
              <a:rPr lang="ko-KR" altLang="en-US" dirty="0"/>
              <a:t> 모델 중 시계열 모델인 </a:t>
            </a:r>
            <a:r>
              <a:rPr lang="en-US" altLang="ko-KR" dirty="0"/>
              <a:t>Prophet</a:t>
            </a:r>
            <a:r>
              <a:rPr lang="ko-KR" altLang="en-US" dirty="0"/>
              <a:t>을 사용해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44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Prophet</a:t>
            </a:r>
            <a:r>
              <a:rPr lang="ko-KR" altLang="en-US" dirty="0"/>
              <a:t>을 이용한 모델 학습 결과입니다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해당 모델은 종속변수에는 가격을</a:t>
            </a:r>
            <a:r>
              <a:rPr lang="en-US" altLang="ko-KR" dirty="0"/>
              <a:t>, </a:t>
            </a:r>
            <a:r>
              <a:rPr lang="ko-KR" altLang="en-US" dirty="0"/>
              <a:t>독립변수로는 날짜를 사용하여 학습을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선형보간 전의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63.915 </a:t>
            </a:r>
            <a:r>
              <a:rPr lang="ko-KR" altLang="en-US" dirty="0"/>
              <a:t>선형보간 후의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27.742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선형보간 시 더 예측을 잘 하는 것을 확인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하지만 모델 채택여부를 </a:t>
            </a:r>
            <a:r>
              <a:rPr lang="en-US" altLang="ko-KR" dirty="0" err="1"/>
              <a:t>rmse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미만인 값으로 기준을 두었기 때문에 새로운 접근 방식을 고려해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85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현재 기준 최적의 학습일을 학습하여 일주일 후의 가격을 예측하는 방식으로 접근했습니다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간격을 </a:t>
            </a:r>
            <a:r>
              <a:rPr lang="en-US" altLang="ko-KR" dirty="0"/>
              <a:t>10</a:t>
            </a:r>
            <a:r>
              <a:rPr lang="ko-KR" altLang="en-US" dirty="0" err="1"/>
              <a:t>일씩</a:t>
            </a:r>
            <a:r>
              <a:rPr lang="ko-KR" altLang="en-US" dirty="0"/>
              <a:t> 증가시켜 최적의 학습일을 선정해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간격이 짧을 수록 </a:t>
            </a:r>
            <a:r>
              <a:rPr lang="en-US" altLang="ko-KR" dirty="0" err="1"/>
              <a:t>rmse</a:t>
            </a:r>
            <a:r>
              <a:rPr lang="ko-KR" altLang="en-US" dirty="0"/>
              <a:t>가 감소하는 것으로 보이지만 너무 짧다면 추세 반영을 잘 못 할 것이라 생각하여 </a:t>
            </a:r>
            <a:r>
              <a:rPr lang="en-US" altLang="ko-KR" dirty="0"/>
              <a:t>80</a:t>
            </a:r>
            <a:r>
              <a:rPr lang="ko-KR" altLang="en-US" dirty="0"/>
              <a:t>일을 기준 학습일로 두었습니다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그래프를 보면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잘 따라가는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AD432-FD53-4DC6-8CE5-7DEACED4A3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43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하지만 프로젝트의 초기 목표는 짧은 기간이 아닌 한달</a:t>
            </a:r>
            <a:r>
              <a:rPr lang="en-US" altLang="ko-KR" dirty="0"/>
              <a:t>, </a:t>
            </a:r>
            <a:r>
              <a:rPr lang="ko-KR" altLang="en-US" dirty="0"/>
              <a:t>혹은 일년 후의 흐름의 예측하는 것을 목표로 두었기 때문에</a:t>
            </a:r>
            <a:endParaRPr lang="en-US" altLang="ko-KR" dirty="0"/>
          </a:p>
          <a:p>
            <a:r>
              <a:rPr lang="en-US" altLang="ko-KR" dirty="0"/>
              <a:t>- 80</a:t>
            </a:r>
            <a:r>
              <a:rPr lang="ko-KR" altLang="en-US" dirty="0"/>
              <a:t>일 학습일로 </a:t>
            </a:r>
            <a:r>
              <a:rPr lang="en-US" altLang="ko-KR" dirty="0"/>
              <a:t>7, 14, 28</a:t>
            </a:r>
            <a:r>
              <a:rPr lang="ko-KR" altLang="en-US" dirty="0"/>
              <a:t>일로 예측 기간을 늘려 예측을 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- 7</a:t>
            </a:r>
            <a:r>
              <a:rPr lang="ko-KR" altLang="en-US" dirty="0"/>
              <a:t>일은 </a:t>
            </a:r>
            <a:r>
              <a:rPr lang="en-US" altLang="ko-KR" dirty="0" err="1"/>
              <a:t>rmse</a:t>
            </a:r>
            <a:r>
              <a:rPr lang="ko-KR" altLang="en-US" dirty="0"/>
              <a:t>가 </a:t>
            </a:r>
            <a:r>
              <a:rPr lang="en-US" altLang="ko-KR" dirty="0"/>
              <a:t>15 </a:t>
            </a:r>
            <a:r>
              <a:rPr lang="ko-KR" altLang="en-US" dirty="0"/>
              <a:t>등락 </a:t>
            </a:r>
            <a:r>
              <a:rPr lang="ko-KR" altLang="en-US" dirty="0" err="1"/>
              <a:t>예측률은</a:t>
            </a:r>
            <a:r>
              <a:rPr lang="ko-KR" altLang="en-US" dirty="0"/>
              <a:t> </a:t>
            </a:r>
            <a:r>
              <a:rPr lang="en-US" altLang="ko-KR" dirty="0"/>
              <a:t>79%</a:t>
            </a:r>
            <a:r>
              <a:rPr lang="ko-KR" altLang="en-US" dirty="0"/>
              <a:t>의 결과를 보였고 </a:t>
            </a:r>
            <a:r>
              <a:rPr lang="en-US" altLang="ko-KR" dirty="0"/>
              <a:t>14, 28</a:t>
            </a:r>
            <a:r>
              <a:rPr lang="ko-KR" altLang="en-US" dirty="0"/>
              <a:t>일 예측 기간이 길어질 수 록 </a:t>
            </a:r>
            <a:r>
              <a:rPr lang="en-US" altLang="ko-KR" dirty="0" err="1"/>
              <a:t>rmse</a:t>
            </a:r>
            <a:r>
              <a:rPr lang="ko-KR" altLang="en-US" dirty="0"/>
              <a:t>가 커지고</a:t>
            </a:r>
            <a:r>
              <a:rPr lang="en-US" altLang="ko-KR" dirty="0"/>
              <a:t>, </a:t>
            </a:r>
            <a:r>
              <a:rPr lang="ko-KR" altLang="en-US" dirty="0"/>
              <a:t>등락 </a:t>
            </a:r>
            <a:r>
              <a:rPr lang="ko-KR" altLang="en-US" dirty="0" err="1"/>
              <a:t>예측률은</a:t>
            </a:r>
            <a:r>
              <a:rPr lang="ko-KR" altLang="en-US" dirty="0"/>
              <a:t> 낮아져 먼 미래의 예측은 </a:t>
            </a:r>
            <a:r>
              <a:rPr lang="ko-KR" altLang="en-US" dirty="0" err="1"/>
              <a:t>현재로써는</a:t>
            </a:r>
            <a:r>
              <a:rPr lang="ko-KR" altLang="en-US" dirty="0"/>
              <a:t> 불가능 한 것으로 결론을 내렸습니다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기준 </a:t>
            </a:r>
            <a:r>
              <a:rPr lang="en-US" altLang="ko-KR" dirty="0" err="1"/>
              <a:t>rmse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미만이었기 때문에 </a:t>
            </a:r>
            <a:r>
              <a:rPr lang="en-US" altLang="ko-KR" dirty="0"/>
              <a:t>prophet </a:t>
            </a:r>
            <a:r>
              <a:rPr lang="ko-KR" altLang="en-US" dirty="0"/>
              <a:t>모델 또한 가격예측 모델로 적절하지 않다고 결론을 내렸습니다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22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 관련 사항 발표를 하게 된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박소원입니다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먼저 저는 대표적인 시계열 예측 딥러닝 모델인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시도해보았습니다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변수들의 상관성을 확인해보기 위해 상관계수와 그래프 확인해보았고 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((((( enter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)))))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상관성이 낮은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변수를 제거하였습니다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62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제거 후 남은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독립변수들의 가능한 모든 조합을 생성하여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모델링을 진행하였습니다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생성된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8200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모델의 평가지표 확인 시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달러 환율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금속광물 수입금액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국제유가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변수를 적용한 모델이 상대적으로 가장 좋은 성능을 보였습니다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그러나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17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확인 시 전혀 예측을 하지 못하는 모습을 보였고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RMSE</a:t>
            </a:r>
            <a:r>
              <a:rPr lang="ko-KR" altLang="en-US" dirty="0"/>
              <a:t>값이 </a:t>
            </a:r>
            <a:r>
              <a:rPr lang="en-US" altLang="ko-KR" dirty="0"/>
              <a:t>93.127, </a:t>
            </a:r>
          </a:p>
          <a:p>
            <a:r>
              <a:rPr lang="ko-KR" altLang="en-US" dirty="0"/>
              <a:t>결정계수가 마이너스 </a:t>
            </a:r>
            <a:r>
              <a:rPr lang="en-US" altLang="ko-KR" dirty="0"/>
              <a:t>0.171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매우 좋지 않은 성능을 보여 사용 불가한 모델로 판단하였습니다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721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새롭게 찾은 모델이 바로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모델은</a:t>
            </a:r>
            <a:r>
              <a:rPr lang="en-US" altLang="ko-KR" dirty="0"/>
              <a:t> </a:t>
            </a:r>
            <a:r>
              <a:rPr lang="ko-KR" altLang="en-US" dirty="0"/>
              <a:t>작년 </a:t>
            </a:r>
            <a:r>
              <a:rPr lang="en-US" altLang="ko-KR" dirty="0"/>
              <a:t>6</a:t>
            </a:r>
            <a:r>
              <a:rPr lang="ko-KR" altLang="en-US" dirty="0"/>
              <a:t>월에 발표 시계열 예측 모델이고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일부 장기 시계열 예측 데이터셋에서 </a:t>
            </a:r>
            <a:r>
              <a:rPr lang="en-US" altLang="ko-KR" dirty="0"/>
              <a:t>SOTA</a:t>
            </a:r>
            <a:r>
              <a:rPr lang="ko-KR" altLang="en-US" dirty="0"/>
              <a:t>를 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en-US" altLang="ko-KR" dirty="0"/>
              <a:t>SOTA</a:t>
            </a:r>
            <a:r>
              <a:rPr lang="ko-KR" altLang="en-US" dirty="0"/>
              <a:t>에 대해 잠시 </a:t>
            </a:r>
            <a:r>
              <a:rPr lang="ko-KR" altLang="en-US" dirty="0" err="1"/>
              <a:t>설명드리면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SOTA</a:t>
            </a:r>
            <a:r>
              <a:rPr lang="ko-KR" altLang="en-US" dirty="0"/>
              <a:t>는 </a:t>
            </a:r>
            <a:r>
              <a:rPr lang="en-US" altLang="ko-KR" dirty="0"/>
              <a:t>State of the Art</a:t>
            </a:r>
            <a:r>
              <a:rPr lang="ko-KR" altLang="en-US" dirty="0"/>
              <a:t>의 약어로 </a:t>
            </a:r>
            <a:endParaRPr lang="en-US" altLang="ko-KR" dirty="0"/>
          </a:p>
          <a:p>
            <a:r>
              <a:rPr lang="ko-KR" altLang="en-US" dirty="0"/>
              <a:t>현재까지 가장 우수한 결과를 달성한 모델을 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55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새롭게 찾은 모델이 바로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모델은</a:t>
            </a:r>
            <a:r>
              <a:rPr lang="en-US" altLang="ko-KR" dirty="0"/>
              <a:t> </a:t>
            </a:r>
            <a:r>
              <a:rPr lang="ko-KR" altLang="en-US" dirty="0"/>
              <a:t>작년 </a:t>
            </a:r>
            <a:r>
              <a:rPr lang="en-US" altLang="ko-KR" dirty="0"/>
              <a:t>6</a:t>
            </a:r>
            <a:r>
              <a:rPr lang="ko-KR" altLang="en-US" dirty="0"/>
              <a:t>월에 발표 시계열 예측 모델이고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일부 장기 시계열 예측 데이터셋에서 </a:t>
            </a:r>
            <a:r>
              <a:rPr lang="en-US" altLang="ko-KR" dirty="0"/>
              <a:t>SOTA</a:t>
            </a:r>
            <a:r>
              <a:rPr lang="ko-KR" altLang="en-US" dirty="0"/>
              <a:t>를 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en-US" altLang="ko-KR" dirty="0"/>
              <a:t>SOTA</a:t>
            </a:r>
            <a:r>
              <a:rPr lang="ko-KR" altLang="en-US" dirty="0"/>
              <a:t>에 대해 잠시 </a:t>
            </a:r>
            <a:r>
              <a:rPr lang="ko-KR" altLang="en-US" dirty="0" err="1"/>
              <a:t>설명드리면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SOTA</a:t>
            </a:r>
            <a:r>
              <a:rPr lang="ko-KR" altLang="en-US" dirty="0"/>
              <a:t>는 </a:t>
            </a:r>
            <a:r>
              <a:rPr lang="en-US" altLang="ko-KR" dirty="0"/>
              <a:t>State of the Art</a:t>
            </a:r>
            <a:r>
              <a:rPr lang="ko-KR" altLang="en-US" dirty="0"/>
              <a:t>의 약어로 </a:t>
            </a:r>
            <a:endParaRPr lang="en-US" altLang="ko-KR" dirty="0"/>
          </a:p>
          <a:p>
            <a:r>
              <a:rPr lang="ko-KR" altLang="en-US" dirty="0"/>
              <a:t>현재까지 가장 우수한 결과를 달성한 모델을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Autoformer</a:t>
            </a:r>
            <a:r>
              <a:rPr lang="ko-KR" altLang="en-US" dirty="0"/>
              <a:t>에서 사용된 분해 방식에 선형 레이어를 결합한 아주 단순한 구조를 가지고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Darts </a:t>
            </a:r>
            <a:r>
              <a:rPr lang="ko-KR" altLang="en-US" dirty="0"/>
              <a:t>라이브러리에서 날짜와 </a:t>
            </a:r>
            <a:r>
              <a:rPr lang="ko-KR" altLang="en-US" dirty="0" err="1"/>
              <a:t>목표값</a:t>
            </a:r>
            <a:r>
              <a:rPr lang="ko-KR" altLang="en-US" dirty="0"/>
              <a:t> 만으로 시계열 데이터를 예측할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38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 기간을 정하기 위해 </a:t>
            </a:r>
            <a:r>
              <a:rPr lang="en-US" altLang="ko-KR" dirty="0"/>
              <a:t>5000</a:t>
            </a:r>
            <a:r>
              <a:rPr lang="ko-KR" altLang="en-US" dirty="0"/>
              <a:t>일 에서 </a:t>
            </a:r>
            <a:r>
              <a:rPr lang="en-US" altLang="ko-KR" dirty="0"/>
              <a:t>200</a:t>
            </a:r>
            <a:r>
              <a:rPr lang="ko-KR" altLang="en-US" dirty="0"/>
              <a:t>일 까지 </a:t>
            </a:r>
            <a:r>
              <a:rPr lang="en-US" altLang="ko-KR" dirty="0"/>
              <a:t>50</a:t>
            </a:r>
            <a:r>
              <a:rPr lang="ko-KR" altLang="en-US" dirty="0"/>
              <a:t>일 단위로 예측 모델링을 진행하였고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RMSE </a:t>
            </a:r>
            <a:r>
              <a:rPr lang="ko-KR" altLang="en-US" dirty="0"/>
              <a:t>확인 시 </a:t>
            </a:r>
            <a:r>
              <a:rPr lang="en-US" altLang="ko-KR" dirty="0"/>
              <a:t>2850</a:t>
            </a:r>
            <a:r>
              <a:rPr lang="ko-KR" altLang="en-US" dirty="0"/>
              <a:t>일로 모델링 하였을 때 가장 좋은 성능을 보여</a:t>
            </a:r>
            <a:endParaRPr lang="en-US" altLang="ko-KR" dirty="0"/>
          </a:p>
          <a:p>
            <a:r>
              <a:rPr lang="ko-KR" altLang="en-US" dirty="0"/>
              <a:t>학습일자를 </a:t>
            </a:r>
            <a:r>
              <a:rPr lang="en-US" altLang="ko-KR" dirty="0"/>
              <a:t>2850</a:t>
            </a:r>
            <a:r>
              <a:rPr lang="ko-KR" altLang="en-US" dirty="0"/>
              <a:t>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5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그림과 같이 </a:t>
            </a:r>
            <a:r>
              <a:rPr lang="en-US" altLang="ko-KR" dirty="0"/>
              <a:t>2850</a:t>
            </a:r>
            <a:r>
              <a:rPr lang="ko-KR" altLang="en-US" dirty="0"/>
              <a:t>일 학습을 통해 일주일을 예측하는 것을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100</a:t>
            </a:r>
            <a:r>
              <a:rPr lang="ko-KR" altLang="en-US" dirty="0"/>
              <a:t>회 반복하여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총 </a:t>
            </a:r>
            <a:r>
              <a:rPr lang="en-US" altLang="ko-KR" dirty="0"/>
              <a:t>700</a:t>
            </a:r>
            <a:r>
              <a:rPr lang="ko-KR" altLang="en-US" dirty="0"/>
              <a:t>일을 예측하였고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그래프로 확인 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73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그래프로 확인 시</a:t>
            </a:r>
            <a:endParaRPr lang="en-US" altLang="ko-KR" dirty="0"/>
          </a:p>
          <a:p>
            <a:r>
              <a:rPr lang="ko-KR" altLang="en-US" dirty="0"/>
              <a:t>추세를 나름대로 잘 따라가는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ko-KR" altLang="en-US" dirty="0"/>
              <a:t>평가지표 확인 시 </a:t>
            </a:r>
            <a:endParaRPr lang="en-US" altLang="ko-KR" dirty="0"/>
          </a:p>
          <a:p>
            <a:r>
              <a:rPr lang="en-US" altLang="ko-KR" dirty="0"/>
              <a:t>RMSE 8.25, </a:t>
            </a:r>
            <a:r>
              <a:rPr lang="ko-KR" altLang="en-US" dirty="0"/>
              <a:t>결정계수 </a:t>
            </a:r>
            <a:r>
              <a:rPr lang="en-US" altLang="ko-KR" dirty="0"/>
              <a:t>0.989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이전 모델들에 비해 높은 성능을 보여 </a:t>
            </a:r>
            <a:endParaRPr lang="en-US" altLang="ko-KR" dirty="0"/>
          </a:p>
          <a:p>
            <a:r>
              <a:rPr lang="ko-KR" altLang="en-US" dirty="0"/>
              <a:t>철 스크랩 가격 예측을 위한 최종 모델로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를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endParaRPr lang="en-US" altLang="ko-KR" dirty="0"/>
          </a:p>
          <a:p>
            <a:r>
              <a:rPr lang="en-US" altLang="ko-KR" dirty="0"/>
              <a:t>Darts </a:t>
            </a:r>
            <a:r>
              <a:rPr lang="ko-KR" altLang="en-US" dirty="0"/>
              <a:t>라이브러리의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모델을 사용하는데 있어서 몇 개의 문제가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75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</a:t>
            </a:r>
            <a:endParaRPr lang="en-US" altLang="ko-KR" dirty="0"/>
          </a:p>
          <a:p>
            <a:r>
              <a:rPr lang="en-US" altLang="ko-KR" dirty="0"/>
              <a:t>Darts </a:t>
            </a:r>
            <a:r>
              <a:rPr lang="ko-KR" altLang="en-US" dirty="0"/>
              <a:t>라이브러리의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모델을 사용하는데 있어서 몇 개의 문제가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쉽게 시계열 데이터를 예측할 수 있는 장점이 있지만</a:t>
            </a:r>
            <a:endParaRPr lang="en-US" altLang="ko-KR" dirty="0"/>
          </a:p>
          <a:p>
            <a:r>
              <a:rPr lang="ko-KR" altLang="en-US" dirty="0"/>
              <a:t>독립변수를 적용할 수 없고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튜닝에 한계가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endParaRPr lang="en-US" altLang="ko-KR" dirty="0"/>
          </a:p>
          <a:p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모델은 유지한 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독립변수를 적용할 수 있고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튜닝이 용이한</a:t>
            </a:r>
            <a:endParaRPr lang="en-US" altLang="ko-KR" dirty="0"/>
          </a:p>
          <a:p>
            <a:r>
              <a:rPr lang="en-US" altLang="ko-KR" dirty="0" err="1"/>
              <a:t>AutoGluon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모델을 사용해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모델은 유지한 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독립변수를 적용할 수 있고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튜닝이 용이한</a:t>
            </a:r>
            <a:endParaRPr lang="en-US" altLang="ko-KR" dirty="0"/>
          </a:p>
          <a:p>
            <a:r>
              <a:rPr lang="en-US" altLang="ko-KR" dirty="0" err="1"/>
              <a:t>AutoGluon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모델을 사용해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기획 배경입니다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기존 철강 산업의 생산에 있어서 용광로</a:t>
            </a:r>
            <a:r>
              <a:rPr lang="en-US" altLang="ko-KR" dirty="0"/>
              <a:t>, </a:t>
            </a:r>
            <a:r>
              <a:rPr lang="ko-KR" altLang="en-US" dirty="0"/>
              <a:t>즉 고로의 사용이 핵심적인 역할을 맡고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철광석</a:t>
            </a:r>
            <a:r>
              <a:rPr lang="en-US" altLang="ko-KR" dirty="0"/>
              <a:t>, </a:t>
            </a:r>
            <a:r>
              <a:rPr lang="ko-KR" altLang="en-US" dirty="0"/>
              <a:t>코크스</a:t>
            </a:r>
            <a:r>
              <a:rPr lang="en-US" altLang="ko-KR" dirty="0"/>
              <a:t>, </a:t>
            </a:r>
            <a:r>
              <a:rPr lang="ko-KR" altLang="en-US" dirty="0"/>
              <a:t>석회석 등을 녹이고 이를 통해 쇳물을 만들어 철강을 생산하는 방식이 고로를 활용한 방식으로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철강 산업의 기업들이 해당 고로 사용 방식을 선호하고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고로는 생산 과정에서 이산화탄소를 배출하는데요</a:t>
            </a:r>
            <a:r>
              <a:rPr lang="en-US" altLang="ko-KR" dirty="0"/>
              <a:t>, </a:t>
            </a:r>
            <a:r>
              <a:rPr lang="ko-KR" altLang="en-US" dirty="0"/>
              <a:t>이는 곧 환경 파괴의 주범으로 꼽히고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환경보호를 위해</a:t>
            </a:r>
            <a:r>
              <a:rPr lang="en-US" altLang="ko-KR" dirty="0"/>
              <a:t>,</a:t>
            </a:r>
            <a:r>
              <a:rPr lang="ko-KR" altLang="en-US" dirty="0"/>
              <a:t> 각국 기업들은 친환경적인 전기로를 도입하고 있는 추세입니다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70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독립변수를 적용한 </a:t>
            </a:r>
            <a:r>
              <a:rPr lang="en-US" altLang="ko-KR" dirty="0" err="1"/>
              <a:t>Dlinear</a:t>
            </a:r>
            <a:r>
              <a:rPr lang="en-US" altLang="ko-KR" dirty="0"/>
              <a:t> </a:t>
            </a:r>
            <a:r>
              <a:rPr lang="ko-KR" altLang="en-US" dirty="0"/>
              <a:t>모델링을 해보았는데요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날짜와 관련된 </a:t>
            </a:r>
            <a:r>
              <a:rPr lang="en-US" altLang="ko-KR" sz="12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8</a:t>
            </a:r>
            <a:r>
              <a:rPr lang="ko-KR" altLang="en-US" sz="12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개의 파생변수를 포함해</a:t>
            </a:r>
            <a:endParaRPr lang="en-US" altLang="ko-KR" sz="1200" spc="-5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r>
              <a:rPr lang="ko-KR" altLang="en-US" sz="12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총</a:t>
            </a:r>
            <a:r>
              <a:rPr lang="ko-KR" altLang="en-US" dirty="0"/>
              <a:t> </a:t>
            </a:r>
            <a:r>
              <a:rPr lang="en-US" altLang="ko-KR" dirty="0"/>
              <a:t>17</a:t>
            </a:r>
            <a:r>
              <a:rPr lang="ko-KR" altLang="en-US" dirty="0"/>
              <a:t>개의 변수를 적용하여 모델링을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61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이미지는 모델링 결과 중 한 부분인데요</a:t>
            </a:r>
            <a:endParaRPr lang="en-US" altLang="ko-KR" dirty="0"/>
          </a:p>
          <a:p>
            <a:r>
              <a:rPr lang="ko-KR" altLang="en-US" dirty="0"/>
              <a:t>적용 변수와 모델 </a:t>
            </a:r>
            <a:r>
              <a:rPr lang="en-US" altLang="ko-KR" dirty="0"/>
              <a:t>score </a:t>
            </a:r>
            <a:r>
              <a:rPr lang="ko-KR" altLang="en-US" dirty="0"/>
              <a:t>부분을 자세히 보시면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개의 파생변수만 적용된 모델과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개의 변수가 전부 적용된 모델의 </a:t>
            </a:r>
            <a:r>
              <a:rPr lang="en-US" altLang="ko-KR" dirty="0"/>
              <a:t>score</a:t>
            </a:r>
            <a:r>
              <a:rPr lang="ko-KR" altLang="en-US" dirty="0"/>
              <a:t>가 같은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score</a:t>
            </a:r>
            <a:r>
              <a:rPr lang="ko-KR" altLang="en-US" dirty="0"/>
              <a:t>는 마이너스 </a:t>
            </a:r>
            <a:r>
              <a:rPr lang="en-US" altLang="ko-KR" dirty="0"/>
              <a:t>RMSE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적용된 변수가 다른데 동일한 </a:t>
            </a:r>
            <a:r>
              <a:rPr lang="en-US" altLang="ko-KR" dirty="0"/>
              <a:t>RMSE</a:t>
            </a:r>
            <a:r>
              <a:rPr lang="ko-KR" altLang="en-US" dirty="0"/>
              <a:t>가 나온 이유는 </a:t>
            </a:r>
            <a:endParaRPr lang="en-US" altLang="ko-KR" dirty="0"/>
          </a:p>
          <a:p>
            <a:r>
              <a:rPr lang="en-US" altLang="ko-KR" dirty="0" err="1"/>
              <a:t>AutoGluon</a:t>
            </a:r>
            <a:r>
              <a:rPr lang="ko-KR" altLang="en-US" dirty="0"/>
              <a:t>의 모델링 과정에서 </a:t>
            </a:r>
            <a:r>
              <a:rPr lang="ko-KR" altLang="en-US" dirty="0" err="1"/>
              <a:t>피쳐중요도가</a:t>
            </a:r>
            <a:r>
              <a:rPr lang="ko-KR" altLang="en-US" dirty="0"/>
              <a:t> 낮은 변수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즉 변수를 포함하는 것보다 포함하지 않는 것이 더 나은 성능을 보이는 경우</a:t>
            </a:r>
            <a:endParaRPr lang="en-US" altLang="ko-KR" dirty="0"/>
          </a:p>
          <a:p>
            <a:r>
              <a:rPr lang="ko-KR" altLang="en-US" dirty="0"/>
              <a:t>해당 변수를 제외하고 모델링을 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결과를 통해 독립변수가 모델의 성능개선에 영향을 주지 않는다는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이제 성능개선을 위해 할 수 있는 것은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29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이미지는 모델링 결과 중 한 부분인데요</a:t>
            </a:r>
            <a:endParaRPr lang="en-US" altLang="ko-KR" dirty="0"/>
          </a:p>
          <a:p>
            <a:r>
              <a:rPr lang="ko-KR" altLang="en-US" dirty="0"/>
              <a:t>적용 변수와 모델 </a:t>
            </a:r>
            <a:r>
              <a:rPr lang="en-US" altLang="ko-KR" dirty="0"/>
              <a:t>score </a:t>
            </a:r>
            <a:r>
              <a:rPr lang="ko-KR" altLang="en-US" dirty="0"/>
              <a:t>부분을 자세히 보시면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개의 파생변수만 적용된 모델과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개의 변수가 전부 적용된 모델의 </a:t>
            </a:r>
            <a:r>
              <a:rPr lang="en-US" altLang="ko-KR" dirty="0"/>
              <a:t>score</a:t>
            </a:r>
            <a:r>
              <a:rPr lang="ko-KR" altLang="en-US" dirty="0"/>
              <a:t>가 같은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score</a:t>
            </a:r>
            <a:r>
              <a:rPr lang="ko-KR" altLang="en-US" dirty="0"/>
              <a:t>는 마이너스 </a:t>
            </a:r>
            <a:r>
              <a:rPr lang="en-US" altLang="ko-KR" dirty="0"/>
              <a:t>RMSE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적용된 변수가 다른데 동일한 </a:t>
            </a:r>
            <a:r>
              <a:rPr lang="en-US" altLang="ko-KR" dirty="0"/>
              <a:t>RMSE</a:t>
            </a:r>
            <a:r>
              <a:rPr lang="ko-KR" altLang="en-US" dirty="0"/>
              <a:t>가 나온 이유는 </a:t>
            </a:r>
            <a:endParaRPr lang="en-US" altLang="ko-KR" dirty="0"/>
          </a:p>
          <a:p>
            <a:r>
              <a:rPr lang="en-US" altLang="ko-KR" dirty="0" err="1"/>
              <a:t>AutoGluon</a:t>
            </a:r>
            <a:r>
              <a:rPr lang="ko-KR" altLang="en-US" dirty="0"/>
              <a:t>의 모델링 과정에서 </a:t>
            </a:r>
            <a:r>
              <a:rPr lang="ko-KR" altLang="en-US" dirty="0" err="1"/>
              <a:t>피쳐중요도가</a:t>
            </a:r>
            <a:r>
              <a:rPr lang="ko-KR" altLang="en-US" dirty="0"/>
              <a:t> 낮은 변수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즉 변수를 포함하는 것보다 포함하지 않는 것이 더 나은 성능을 보이는 경우</a:t>
            </a:r>
            <a:endParaRPr lang="en-US" altLang="ko-KR" dirty="0"/>
          </a:p>
          <a:p>
            <a:r>
              <a:rPr lang="ko-KR" altLang="en-US" dirty="0"/>
              <a:t>해당 변수를 제외하고 모델링을 하기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((((( enter)))))</a:t>
            </a:r>
          </a:p>
          <a:p>
            <a:r>
              <a:rPr lang="ko-KR" altLang="en-US" dirty="0"/>
              <a:t>이 결과를 통해 독립변수가 모델의 성능개선에 영향을 주지 않는다는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이제 성능개선을 위해 할 수 있는 것은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10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그렇다면 이제 성능개선을 위해 할 수 있는 것은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AutoGluon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참고해서 </a:t>
            </a:r>
            <a:r>
              <a:rPr lang="en-US" altLang="ko-KR" dirty="0" err="1"/>
              <a:t>Hidden_demention</a:t>
            </a:r>
            <a:r>
              <a:rPr lang="en-US" altLang="ko-KR" dirty="0"/>
              <a:t>(</a:t>
            </a:r>
            <a:r>
              <a:rPr lang="ko-KR" altLang="en-US" dirty="0" err="1"/>
              <a:t>은닉층</a:t>
            </a:r>
            <a:r>
              <a:rPr lang="en-US" altLang="ko-KR" dirty="0"/>
              <a:t>), </a:t>
            </a:r>
            <a:r>
              <a:rPr lang="en-US" altLang="ko-KR" dirty="0" err="1"/>
              <a:t>Learning_rate</a:t>
            </a:r>
            <a:r>
              <a:rPr lang="en-US" altLang="ko-KR" dirty="0"/>
              <a:t>(</a:t>
            </a:r>
            <a:r>
              <a:rPr lang="ko-KR" altLang="en-US" dirty="0" err="1"/>
              <a:t>학습률</a:t>
            </a:r>
            <a:r>
              <a:rPr lang="en-US" altLang="ko-KR" dirty="0"/>
              <a:t>), </a:t>
            </a:r>
            <a:r>
              <a:rPr lang="ko-KR" altLang="en-US" dirty="0" err="1"/>
              <a:t>에포크수</a:t>
            </a:r>
            <a:r>
              <a:rPr lang="ko-KR" altLang="en-US" dirty="0"/>
              <a:t> 세가지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정해</a:t>
            </a:r>
            <a:endParaRPr lang="en-US" altLang="ko-KR" dirty="0"/>
          </a:p>
          <a:p>
            <a:r>
              <a:rPr lang="ko-KR" altLang="en-US" dirty="0"/>
              <a:t>여러 값을 넣어보고 가장 성능이 좋은 값으로 튜닝을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ko-KR" altLang="en-US" dirty="0"/>
              <a:t>그 결과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 전 </a:t>
            </a:r>
            <a:r>
              <a:rPr lang="en-US" altLang="ko-KR" dirty="0"/>
              <a:t>RMSE</a:t>
            </a:r>
            <a:r>
              <a:rPr lang="ko-KR" altLang="en-US" dirty="0"/>
              <a:t>가 </a:t>
            </a:r>
            <a:r>
              <a:rPr lang="en-US" altLang="ko-KR" dirty="0"/>
              <a:t>8.25, </a:t>
            </a:r>
            <a:r>
              <a:rPr lang="ko-KR" altLang="en-US" dirty="0" err="1"/>
              <a:t>등락예측률이</a:t>
            </a:r>
            <a:r>
              <a:rPr lang="ko-KR" altLang="en-US" dirty="0"/>
              <a:t> </a:t>
            </a:r>
            <a:r>
              <a:rPr lang="en-US" altLang="ko-KR" dirty="0"/>
              <a:t>61% </a:t>
            </a:r>
            <a:r>
              <a:rPr lang="ko-KR" altLang="en-US" dirty="0"/>
              <a:t>였던 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 튜닝 후 </a:t>
            </a:r>
            <a:r>
              <a:rPr lang="en-US" altLang="ko-KR" dirty="0"/>
              <a:t>RMSE 3.81, </a:t>
            </a:r>
            <a:r>
              <a:rPr lang="ko-KR" altLang="en-US" dirty="0"/>
              <a:t>등락 </a:t>
            </a:r>
            <a:r>
              <a:rPr lang="ko-KR" altLang="en-US" dirty="0" err="1"/>
              <a:t>예측률</a:t>
            </a:r>
            <a:r>
              <a:rPr lang="ko-KR" altLang="en-US" dirty="0"/>
              <a:t> </a:t>
            </a:r>
            <a:r>
              <a:rPr lang="en-US" altLang="ko-KR" dirty="0"/>
              <a:t>84%</a:t>
            </a:r>
            <a:r>
              <a:rPr lang="ko-KR" altLang="en-US" dirty="0"/>
              <a:t>로 향상된 성능을 보여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((((( enter )))))</a:t>
            </a:r>
          </a:p>
          <a:p>
            <a:endParaRPr lang="en-US" altLang="ko-KR" dirty="0"/>
          </a:p>
          <a:p>
            <a:r>
              <a:rPr lang="ko-KR" altLang="en-US" dirty="0"/>
              <a:t>최종적으로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파라미터를 튜닝한 </a:t>
            </a:r>
            <a:r>
              <a:rPr lang="en-US" altLang="ko-KR" dirty="0" err="1"/>
              <a:t>AutoGluon</a:t>
            </a:r>
            <a:r>
              <a:rPr lang="ko-KR" altLang="en-US" dirty="0"/>
              <a:t>의 </a:t>
            </a:r>
            <a:r>
              <a:rPr lang="en-US" altLang="ko-KR" dirty="0" err="1"/>
              <a:t>Dlinear</a:t>
            </a:r>
            <a:r>
              <a:rPr lang="ko-KR" altLang="en-US" dirty="0"/>
              <a:t>모델을 </a:t>
            </a:r>
            <a:r>
              <a:rPr lang="ko-KR" altLang="en-US" dirty="0" err="1"/>
              <a:t>철스크랩</a:t>
            </a:r>
            <a:r>
              <a:rPr lang="ko-KR" altLang="en-US" dirty="0"/>
              <a:t> 예측모델에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70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모델을 이용하여 철 스크랩 각 항목 별 모델링을 진행한 결과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일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28</a:t>
            </a:r>
            <a:r>
              <a:rPr lang="ko-KR" altLang="en-US" dirty="0"/>
              <a:t>일로 나누어 모델링을 </a:t>
            </a:r>
            <a:r>
              <a:rPr lang="ko-KR" altLang="en-US" dirty="0" err="1"/>
              <a:t>해보았구요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일 예측시에 </a:t>
            </a:r>
            <a:r>
              <a:rPr lang="en-US" altLang="ko-KR" dirty="0"/>
              <a:t>RMSE 3</a:t>
            </a:r>
            <a:r>
              <a:rPr lang="ko-KR" altLang="en-US" dirty="0" err="1"/>
              <a:t>점대</a:t>
            </a:r>
            <a:r>
              <a:rPr lang="en-US" altLang="ko-KR" dirty="0"/>
              <a:t>, </a:t>
            </a:r>
            <a:r>
              <a:rPr lang="ko-KR" altLang="en-US" dirty="0" err="1"/>
              <a:t>등락예측률</a:t>
            </a:r>
            <a:r>
              <a:rPr lang="ko-KR" altLang="en-US" dirty="0"/>
              <a:t> </a:t>
            </a:r>
            <a:r>
              <a:rPr lang="en-US" altLang="ko-KR" dirty="0"/>
              <a:t>80%</a:t>
            </a:r>
            <a:r>
              <a:rPr lang="ko-KR" altLang="en-US" dirty="0"/>
              <a:t>대의 높은 성능을 보이고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저희가 다른 가격 예측 논문을 찾아 </a:t>
            </a:r>
            <a:r>
              <a:rPr lang="ko-KR" altLang="en-US" dirty="0" err="1"/>
              <a:t>보았을때</a:t>
            </a:r>
            <a:r>
              <a:rPr lang="ko-KR" altLang="en-US" dirty="0"/>
              <a:t> </a:t>
            </a:r>
            <a:r>
              <a:rPr lang="en-US" altLang="ko-KR" dirty="0"/>
              <a:t>70~75%</a:t>
            </a:r>
            <a:r>
              <a:rPr lang="ko-KR" altLang="en-US" dirty="0"/>
              <a:t>면 꽤 좋은 성능이다</a:t>
            </a:r>
            <a:r>
              <a:rPr lang="en-US" altLang="ko-KR" dirty="0"/>
              <a:t>~ </a:t>
            </a:r>
            <a:r>
              <a:rPr lang="ko-KR" altLang="en-US" dirty="0"/>
              <a:t>라고 언급이 되어 있었는데 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일 예측 시 </a:t>
            </a:r>
            <a:r>
              <a:rPr lang="en-US" altLang="ko-KR" dirty="0"/>
              <a:t>80%</a:t>
            </a:r>
            <a:r>
              <a:rPr lang="ko-KR" altLang="en-US" dirty="0"/>
              <a:t>대</a:t>
            </a:r>
            <a:r>
              <a:rPr lang="en-US" altLang="ko-KR" dirty="0"/>
              <a:t>, 14</a:t>
            </a:r>
            <a:r>
              <a:rPr lang="ko-KR" altLang="en-US" dirty="0"/>
              <a:t>일 예측 시 </a:t>
            </a:r>
            <a:r>
              <a:rPr lang="en-US" altLang="ko-KR" dirty="0"/>
              <a:t>70%</a:t>
            </a:r>
            <a:r>
              <a:rPr lang="ko-KR" altLang="en-US" dirty="0"/>
              <a:t>대 정도면 꽤나 좋은 모델이라고 볼 수 있겠죠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28</a:t>
            </a:r>
            <a:r>
              <a:rPr lang="ko-KR" altLang="en-US" dirty="0"/>
              <a:t>일 예측 시 성능이 확연히 저하되는 것을 볼 수 있는데 </a:t>
            </a:r>
            <a:endParaRPr lang="en-US" altLang="ko-KR" dirty="0"/>
          </a:p>
          <a:p>
            <a:r>
              <a:rPr lang="ko-KR" altLang="en-US" dirty="0"/>
              <a:t>이는 저희가 좀 더 </a:t>
            </a:r>
            <a:r>
              <a:rPr lang="ko-KR" altLang="en-US" dirty="0" err="1"/>
              <a:t>개선해나가야</a:t>
            </a:r>
            <a:r>
              <a:rPr lang="ko-KR" altLang="en-US" dirty="0"/>
              <a:t> 할 사항이라고 생각합니다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이어서 </a:t>
            </a:r>
            <a:r>
              <a:rPr lang="ko-KR" altLang="en-US" dirty="0" err="1"/>
              <a:t>재필님께서</a:t>
            </a:r>
            <a:r>
              <a:rPr lang="ko-KR" altLang="en-US" dirty="0"/>
              <a:t> 이어서 발표 </a:t>
            </a:r>
            <a:r>
              <a:rPr lang="ko-KR" altLang="en-US" dirty="0" err="1"/>
              <a:t>진행해주시겠습니다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4639-86BC-4E9B-9B58-93DA50632B1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6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웹서비스 개발 발표를 맡은 </a:t>
            </a:r>
            <a:r>
              <a:rPr lang="en-US" altLang="ko-KR" dirty="0"/>
              <a:t> </a:t>
            </a:r>
            <a:r>
              <a:rPr lang="ko-KR" altLang="en-US" dirty="0" err="1"/>
              <a:t>이재필입니다</a:t>
            </a:r>
            <a:r>
              <a:rPr lang="en-US" altLang="ko-KR" dirty="0"/>
              <a:t>.~~~ 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230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웹개발과정에서 사용한 프레임워크로는 </a:t>
            </a:r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react 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</a:t>
            </a:r>
            <a:r>
              <a:rPr lang="ko-KR" altLang="en-US" dirty="0"/>
              <a:t> 란</a:t>
            </a:r>
            <a:r>
              <a:rPr lang="en-US" altLang="ko-KR" dirty="0"/>
              <a:t>~ </a:t>
            </a:r>
          </a:p>
          <a:p>
            <a:endParaRPr lang="en-US" altLang="ko-KR" dirty="0"/>
          </a:p>
          <a:p>
            <a:r>
              <a:rPr lang="ko-KR" altLang="en-US" dirty="0"/>
              <a:t>현재 저의 실력으로는 제한되는 부분이 많아 </a:t>
            </a:r>
            <a:r>
              <a:rPr lang="en-US" altLang="ko-KR" dirty="0" err="1"/>
              <a:t>npm</a:t>
            </a:r>
            <a:r>
              <a:rPr lang="ko-KR" altLang="en-US" dirty="0"/>
              <a:t>을 활용하여 쉽게 작성하였습니다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 react </a:t>
            </a:r>
            <a:r>
              <a:rPr lang="ko-KR" altLang="en-US" dirty="0"/>
              <a:t>란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는 호환성이 매우 높아 여러 라이브러리를 적용할 수 있는데 그중 가장유명한 </a:t>
            </a:r>
            <a:r>
              <a:rPr lang="en-US" altLang="ko-KR" dirty="0" err="1"/>
              <a:t>mui</a:t>
            </a:r>
            <a:r>
              <a:rPr lang="ko-KR" altLang="en-US" dirty="0"/>
              <a:t>를 사용하여 효율적으로 작성하였습니다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208DB-178E-4A70-B764-CD97296A3D1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2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있겠습니다</a:t>
            </a:r>
            <a:r>
              <a:rPr lang="en-US" altLang="ko-KR" dirty="0"/>
              <a:t>. http://172.20.20.78:3000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대쉬보드</a:t>
            </a:r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/>
              <a:t>명암 </a:t>
            </a:r>
            <a:r>
              <a:rPr lang="en-US" altLang="ko-KR" dirty="0"/>
              <a:t>3. </a:t>
            </a:r>
            <a:r>
              <a:rPr lang="ko-KR" altLang="en-US" dirty="0"/>
              <a:t>줄이기 </a:t>
            </a:r>
            <a:r>
              <a:rPr lang="en-US" altLang="ko-KR" dirty="0"/>
              <a:t>4. </a:t>
            </a:r>
            <a:r>
              <a:rPr lang="ko-KR" altLang="en-US" dirty="0"/>
              <a:t>예상 </a:t>
            </a:r>
            <a:r>
              <a:rPr lang="en-US" altLang="ko-KR" dirty="0"/>
              <a:t>5. data</a:t>
            </a:r>
            <a:r>
              <a:rPr lang="ko-KR" altLang="en-US" dirty="0"/>
              <a:t> </a:t>
            </a:r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r>
              <a:rPr lang="ko-KR" altLang="en-US" dirty="0"/>
              <a:t> </a:t>
            </a:r>
            <a:r>
              <a:rPr lang="en-US" altLang="ko-KR" dirty="0"/>
              <a:t>7.</a:t>
            </a:r>
            <a:r>
              <a:rPr lang="ko-KR" altLang="en-US" dirty="0"/>
              <a:t> 차트소개 마무리 및 </a:t>
            </a:r>
            <a:r>
              <a:rPr lang="en-US" altLang="ko-KR" dirty="0"/>
              <a:t>---- </a:t>
            </a:r>
            <a:r>
              <a:rPr lang="ko-KR" altLang="en-US" dirty="0" err="1"/>
              <a:t>대쉬보드</a:t>
            </a:r>
            <a:r>
              <a:rPr lang="ko-KR" altLang="en-US" dirty="0"/>
              <a:t> 이동 예상가격 </a:t>
            </a:r>
            <a:r>
              <a:rPr lang="ko-KR" altLang="en-US" dirty="0" err="1"/>
              <a:t>달력찍고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71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696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저희 조의 기대효과는 보시는 바와 같습니다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요약하자면</a:t>
            </a:r>
            <a:r>
              <a:rPr lang="en-US" altLang="ko-KR" sz="2400" dirty="0"/>
              <a:t>, </a:t>
            </a:r>
            <a:r>
              <a:rPr lang="ko-KR" altLang="en-US" sz="2400" dirty="0"/>
              <a:t>친환경사업이 산업의 대세로 떠오름에 따라 </a:t>
            </a:r>
            <a:r>
              <a:rPr lang="ko-KR" altLang="en-US" sz="2400" dirty="0" err="1"/>
              <a:t>철스크랩</a:t>
            </a:r>
            <a:r>
              <a:rPr lang="ko-KR" altLang="en-US" sz="2400" dirty="0"/>
              <a:t> 관련 사업도 탄소중립이라는 범위에서 각광받고 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이에 저희 조의 작업물을 기업에서 제대로 활용한다면 상응하는 막대한 부가가치를 이룰 수 있다 확신합니다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4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 파리에서 열린 </a:t>
            </a:r>
            <a:r>
              <a:rPr lang="en-US" altLang="ko-KR" dirty="0"/>
              <a:t>‘</a:t>
            </a:r>
            <a:r>
              <a:rPr lang="ko-KR" altLang="en-US" dirty="0"/>
              <a:t>유엔 기후변화 협약회의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일에 대한민국 정부가 발표한 </a:t>
            </a:r>
            <a:r>
              <a:rPr lang="en-US" altLang="ko-KR" dirty="0"/>
              <a:t>‘2050 </a:t>
            </a:r>
            <a:r>
              <a:rPr lang="ko-KR" altLang="en-US" dirty="0"/>
              <a:t>탄소중립 달성과 녹색성장 실현정책</a:t>
            </a:r>
            <a:r>
              <a:rPr lang="en-US" altLang="ko-KR" dirty="0"/>
              <a:t>’ </a:t>
            </a:r>
            <a:r>
              <a:rPr lang="ko-KR" altLang="en-US" dirty="0"/>
              <a:t>등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 나라를 포함하여 범세계적으로 탄소 중립을 실천하기 위한 글로벌 패러다임이 대두되고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그리하여 각국은 고로를 대체할 </a:t>
            </a:r>
            <a:r>
              <a:rPr lang="en-US" altLang="ko-KR" dirty="0"/>
              <a:t>‘</a:t>
            </a:r>
            <a:r>
              <a:rPr lang="ko-KR" altLang="en-US" dirty="0"/>
              <a:t>전기로 활용</a:t>
            </a:r>
            <a:r>
              <a:rPr lang="en-US" altLang="ko-KR" dirty="0"/>
              <a:t>’</a:t>
            </a:r>
            <a:r>
              <a:rPr lang="ko-KR" altLang="en-US" dirty="0"/>
              <a:t> 가능성에 대해 적극적으로 탐색하고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92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개선사항은 화면에서 보시는 바와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현재도 거의 모든 부분에서 </a:t>
            </a:r>
            <a:r>
              <a:rPr lang="ko-KR" altLang="en-US" dirty="0" err="1"/>
              <a:t>코드몇줄만</a:t>
            </a:r>
            <a:r>
              <a:rPr lang="ko-KR" altLang="en-US" dirty="0"/>
              <a:t> 사용하여 자동화가 이루어지게 프로그래밍을 </a:t>
            </a:r>
            <a:r>
              <a:rPr lang="ko-KR" altLang="en-US" dirty="0" err="1"/>
              <a:t>해놓았지만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Cron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기술을 통해 완전자동화를 이룰 수 있다고 생각합니다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Cron </a:t>
            </a:r>
            <a:r>
              <a:rPr lang="ko-KR" altLang="en-US" dirty="0"/>
              <a:t>이란</a:t>
            </a:r>
            <a:r>
              <a:rPr lang="en-US" altLang="ko-KR" dirty="0"/>
              <a:t>~ </a:t>
            </a:r>
            <a:r>
              <a:rPr lang="ko-KR" altLang="en-US" dirty="0"/>
              <a:t>윈도우에서의 </a:t>
            </a:r>
            <a:r>
              <a:rPr lang="ko-KR" altLang="en-US" dirty="0" err="1"/>
              <a:t>작업스케줄러</a:t>
            </a:r>
            <a:r>
              <a:rPr lang="ko-KR" altLang="en-US" dirty="0"/>
              <a:t> 같은 </a:t>
            </a:r>
            <a:r>
              <a:rPr lang="en-US" altLang="ko-KR" dirty="0"/>
              <a:t>~ </a:t>
            </a:r>
            <a:r>
              <a:rPr lang="ko-KR" altLang="en-US" dirty="0"/>
              <a:t>리눅스에서 사용하는 스케줄러입니다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원안은 일요일에 프로그래밍하는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원안은 기업서버를 활용하는 것이었으나</a:t>
            </a:r>
            <a:r>
              <a:rPr lang="en-US" altLang="ko-KR" dirty="0"/>
              <a:t>~ </a:t>
            </a:r>
          </a:p>
          <a:p>
            <a:endParaRPr lang="en-US" altLang="ko-KR" dirty="0"/>
          </a:p>
          <a:p>
            <a:r>
              <a:rPr lang="ko-KR" altLang="en-US" dirty="0"/>
              <a:t>감성분석</a:t>
            </a:r>
            <a:r>
              <a:rPr lang="en-US" altLang="ko-KR"/>
              <a:t>~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현재 </a:t>
            </a:r>
            <a:r>
              <a:rPr lang="en-US" altLang="ko-KR" dirty="0" err="1"/>
              <a:t>Dlinear</a:t>
            </a:r>
            <a:r>
              <a:rPr lang="ko-KR" altLang="en-US" dirty="0"/>
              <a:t>모델을 사용하고 있으나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8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06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전기로의 핵심 재료는 바로 </a:t>
            </a:r>
            <a:r>
              <a:rPr lang="en-US" altLang="ko-KR" dirty="0"/>
              <a:t>‘</a:t>
            </a:r>
            <a:r>
              <a:rPr lang="ko-KR" altLang="en-US" dirty="0"/>
              <a:t>철 스크랩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철강재 가공과정</a:t>
            </a:r>
            <a:r>
              <a:rPr lang="en-US" altLang="ko-KR" dirty="0"/>
              <a:t>, </a:t>
            </a:r>
            <a:r>
              <a:rPr lang="ko-KR" altLang="en-US" dirty="0"/>
              <a:t>철강제품의 사용 불능 상태 등으로 발생한 철 스크랩은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재활용되어서 철강재 생산에 </a:t>
            </a:r>
            <a:r>
              <a:rPr lang="ko-KR" altLang="en-US" dirty="0" err="1"/>
              <a:t>재투입되는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철강 원료</a:t>
            </a:r>
            <a:r>
              <a:rPr lang="en-US" altLang="ko-KR" dirty="0"/>
              <a:t>’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전기로는 말 그대로 전기를 이용하여 철강을 생산하는 방식인데요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이때 전기로를 통해 철 스크랩을 녹여서 쇳물로 만드는 방식이 전기로의 주요한 작동 원리입니다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0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전기로 제강 철원의 </a:t>
            </a:r>
            <a:r>
              <a:rPr lang="en-US" altLang="ko-KR" dirty="0"/>
              <a:t>95%</a:t>
            </a:r>
            <a:r>
              <a:rPr lang="ko-KR" altLang="en-US" dirty="0"/>
              <a:t>를 철 스크랩이 차지하고 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고로 사용과 비교하여 전기로를 </a:t>
            </a:r>
            <a:r>
              <a:rPr lang="ko-KR" altLang="en-US" dirty="0" err="1"/>
              <a:t>사용할시</a:t>
            </a:r>
            <a:r>
              <a:rPr lang="en-US" altLang="ko-KR" dirty="0"/>
              <a:t>, </a:t>
            </a:r>
            <a:r>
              <a:rPr lang="ko-KR" altLang="en-US" dirty="0"/>
              <a:t>이산화탄소 배출이 </a:t>
            </a:r>
            <a:r>
              <a:rPr lang="en-US" altLang="ko-KR" dirty="0"/>
              <a:t>60% </a:t>
            </a:r>
            <a:r>
              <a:rPr lang="ko-KR" altLang="en-US" dirty="0"/>
              <a:t>감소하고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폐기물 배출이 </a:t>
            </a:r>
            <a:r>
              <a:rPr lang="en-US" altLang="ko-KR" dirty="0"/>
              <a:t>80% </a:t>
            </a:r>
            <a:r>
              <a:rPr lang="ko-KR" altLang="en-US" dirty="0"/>
              <a:t>감소하는 것으로 나타났습니다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이유로 철 스크랩은 </a:t>
            </a:r>
            <a:r>
              <a:rPr lang="en-US" altLang="ko-KR" dirty="0"/>
              <a:t>2000</a:t>
            </a:r>
            <a:r>
              <a:rPr lang="ko-KR" altLang="en-US" dirty="0"/>
              <a:t>년대 초반부터 폐기물에서 천연자원으로 인식되기 시작합니다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현상은 철 스크랩에 대한 자급률 추이 통계에서 </a:t>
            </a:r>
            <a:r>
              <a:rPr lang="ko-KR" altLang="en-US" dirty="0" err="1"/>
              <a:t>나타는데요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철강산업의 주요 소식들을 전하는 </a:t>
            </a:r>
            <a:r>
              <a:rPr lang="en-US" altLang="ko-KR" dirty="0"/>
              <a:t>‘</a:t>
            </a:r>
            <a:r>
              <a:rPr lang="ko-KR" altLang="en-US" dirty="0"/>
              <a:t>페로타임즈</a:t>
            </a:r>
            <a:r>
              <a:rPr lang="en-US" altLang="ko-KR" dirty="0"/>
              <a:t>’</a:t>
            </a:r>
            <a:r>
              <a:rPr lang="ko-KR" altLang="en-US" dirty="0"/>
              <a:t>에 의하면</a:t>
            </a:r>
            <a:endParaRPr lang="en-US" altLang="ko-KR" dirty="0"/>
          </a:p>
          <a:p>
            <a:r>
              <a:rPr lang="ko-KR" altLang="en-US" dirty="0"/>
              <a:t>철 스크랩에 대한 수요는 </a:t>
            </a:r>
            <a:r>
              <a:rPr lang="en-US" altLang="ko-KR" dirty="0"/>
              <a:t>2016</a:t>
            </a:r>
            <a:r>
              <a:rPr lang="ko-KR" altLang="en-US" dirty="0"/>
              <a:t>년부터 계속해서 증가하는 추세입니다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8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그래서 저희 프로젝트 팀은 철 스크랩의 가격을 예측하여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철강 기업들과 이해관계자들이 저비용으로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철 스크랩을 매입할 수 있는 적절한 시기를 제공함으로써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기업을 위한 새로운 이익 기회를 창출하고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탄소 중립 패러다임을 선도하며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기업과 사회</a:t>
            </a:r>
            <a:r>
              <a:rPr lang="en-US" altLang="ko-KR" dirty="0"/>
              <a:t>, </a:t>
            </a:r>
            <a:r>
              <a:rPr lang="ko-KR" altLang="en-US" dirty="0"/>
              <a:t>모두를 위한 솔루션을 제공하고자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2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다음은 저희 프로젝트의 개괄적인 방향성입니다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먼저 웹 플랫폼을 개발하여 철 스크랩 가격 예측과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각종 관련 통계 데이터 대시보드를 제공합니다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철강 기업의 관계자와 그 이해관계자들은 이 웹 플랫폼에서 예측된 가격 결과를 얻어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적절한 매입 시기를 확보할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이를 통해 철강산업을 더욱 활성화 시키고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이익창출을 통해 기업의 경쟁력을 강화하고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궁극적으로 철강산업 플랫폼을 선도하고자 합니다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0F2D5-9B8C-4B8C-8822-3279D0F45A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3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eldaily.co.k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hyperlink" Target="https://kr.investing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s://www.index.g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45.png"/><Relationship Id="rId7" Type="http://schemas.openxmlformats.org/officeDocument/2006/relationships/image" Target="../media/image120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2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uldad0323.com/entry/%EA%B0%80%EC%A0%95%EC%9A%A9-%EC%B9%9C%ED%99%98%EA%B2%BD-%EB%B3%B4%EC%9D%BC%EB%9F%AC-%EC%84%A4%EC%B9%98%EB%B9%84-%EC%A7%80%EC%9B%90-%EC%B4%9D%EC%A0%95%EB%A6%AC" TargetMode="External"/><Relationship Id="rId4" Type="http://schemas.openxmlformats.org/officeDocument/2006/relationships/image" Target="../media/image1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ko/photo/967491" TargetMode="External"/><Relationship Id="rId4" Type="http://schemas.openxmlformats.org/officeDocument/2006/relationships/image" Target="../media/image1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92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80732" y="4198769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철 스크랩 가격 예측 웹 서비스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5719" y="5513867"/>
            <a:ext cx="990856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1900" dirty="0">
                <a:solidFill>
                  <a:srgbClr val="FD8A69"/>
                </a:solidFill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rPr>
              <a:t>STEEL CUT</a:t>
            </a:r>
            <a:endParaRPr lang="en-US" dirty="0">
              <a:latin typeface="M PLUS 1p Light" panose="020B0403020203020207" pitchFamily="34" charset="-128"/>
              <a:ea typeface="M PLUS 1p Light" panose="020B0403020203020207" pitchFamily="34" charset="-128"/>
              <a:cs typeface="M PLUS 1p Light" panose="020B0403020203020207" pitchFamily="34" charset="-128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923814" y="5372101"/>
            <a:ext cx="6457143" cy="35624"/>
            <a:chOff x="5923811" y="5447460"/>
            <a:chExt cx="6457143" cy="356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3811" y="5447460"/>
              <a:ext cx="6457143" cy="3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D145591-D912-7649-08B6-DF170CC37E0D}"/>
              </a:ext>
            </a:extLst>
          </p:cNvPr>
          <p:cNvGrpSpPr/>
          <p:nvPr/>
        </p:nvGrpSpPr>
        <p:grpSpPr>
          <a:xfrm>
            <a:off x="304800" y="-692949"/>
            <a:ext cx="5509486" cy="2934680"/>
            <a:chOff x="400000" y="-228571"/>
            <a:chExt cx="5509486" cy="2934680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780874F-F458-E12C-2C2E-1DDDC5B4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58BA3098-5F3E-430B-6319-BC41B08CFB2C}"/>
              </a:ext>
            </a:extLst>
          </p:cNvPr>
          <p:cNvSpPr txBox="1"/>
          <p:nvPr/>
        </p:nvSpPr>
        <p:spPr>
          <a:xfrm>
            <a:off x="-762000" y="500883"/>
            <a:ext cx="7611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개발 환경</a:t>
            </a:r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6824D4E-961E-D229-6839-0AA726A98033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D767BEB-E308-3326-097D-557069825E98}"/>
              </a:ext>
            </a:extLst>
          </p:cNvPr>
          <p:cNvGrpSpPr/>
          <p:nvPr/>
        </p:nvGrpSpPr>
        <p:grpSpPr>
          <a:xfrm>
            <a:off x="1752600" y="2501052"/>
            <a:ext cx="3773264" cy="6071448"/>
            <a:chOff x="1752600" y="2501052"/>
            <a:chExt cx="3773264" cy="607144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7178A3E-941F-4263-292F-3848FBCB19A8}"/>
                </a:ext>
              </a:extLst>
            </p:cNvPr>
            <p:cNvGrpSpPr/>
            <p:nvPr/>
          </p:nvGrpSpPr>
          <p:grpSpPr>
            <a:xfrm>
              <a:off x="1752600" y="2501052"/>
              <a:ext cx="3773264" cy="6071448"/>
              <a:chOff x="533400" y="2501052"/>
              <a:chExt cx="3773264" cy="607144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95945BA-E875-6CB5-39A1-4A00F1C8F9D3}"/>
                  </a:ext>
                </a:extLst>
              </p:cNvPr>
              <p:cNvSpPr/>
              <p:nvPr/>
            </p:nvSpPr>
            <p:spPr>
              <a:xfrm>
                <a:off x="533400" y="2501052"/>
                <a:ext cx="3773264" cy="607144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54F7B49-9457-2F3C-0E4B-561837A7595C}"/>
                  </a:ext>
                </a:extLst>
              </p:cNvPr>
              <p:cNvSpPr/>
              <p:nvPr/>
            </p:nvSpPr>
            <p:spPr>
              <a:xfrm>
                <a:off x="533400" y="2501052"/>
                <a:ext cx="3773264" cy="1172555"/>
              </a:xfrm>
              <a:prstGeom prst="rect">
                <a:avLst/>
              </a:prstGeom>
              <a:solidFill>
                <a:srgbClr val="001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0EEE5D-BE3B-221A-76B3-27CADE3FE811}"/>
                  </a:ext>
                </a:extLst>
              </p:cNvPr>
              <p:cNvSpPr txBox="1"/>
              <p:nvPr/>
            </p:nvSpPr>
            <p:spPr>
              <a:xfrm>
                <a:off x="782720" y="2829188"/>
                <a:ext cx="32746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프로그래밍 언어</a:t>
                </a:r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459B36F-C4F6-315E-E1F2-AEEB8D9F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657" y="4114800"/>
              <a:ext cx="3589867" cy="20193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84286EB-D5F3-88DB-B72A-AE90FC6A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997" y="6126721"/>
              <a:ext cx="3589867" cy="201930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0F513CB-FCCB-D3E0-C02A-CCA8017D4425}"/>
              </a:ext>
            </a:extLst>
          </p:cNvPr>
          <p:cNvGrpSpPr/>
          <p:nvPr/>
        </p:nvGrpSpPr>
        <p:grpSpPr>
          <a:xfrm>
            <a:off x="7219107" y="2501052"/>
            <a:ext cx="3889251" cy="6071448"/>
            <a:chOff x="7219107" y="2501052"/>
            <a:chExt cx="3889251" cy="607144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BB8BBDD-E671-7666-47C8-AE8517849BEF}"/>
                </a:ext>
              </a:extLst>
            </p:cNvPr>
            <p:cNvGrpSpPr/>
            <p:nvPr/>
          </p:nvGrpSpPr>
          <p:grpSpPr>
            <a:xfrm>
              <a:off x="7219107" y="2501052"/>
              <a:ext cx="3889251" cy="6071448"/>
              <a:chOff x="6849352" y="2501052"/>
              <a:chExt cx="3889251" cy="607144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5F339CD-52C8-BAFF-41EB-A25B0F8F47E6}"/>
                  </a:ext>
                </a:extLst>
              </p:cNvPr>
              <p:cNvSpPr/>
              <p:nvPr/>
            </p:nvSpPr>
            <p:spPr>
              <a:xfrm>
                <a:off x="6849352" y="2501052"/>
                <a:ext cx="3889251" cy="607144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8374A6-78C8-4A3E-65AD-2CDF0FFF0D74}"/>
                  </a:ext>
                </a:extLst>
              </p:cNvPr>
              <p:cNvSpPr/>
              <p:nvPr/>
            </p:nvSpPr>
            <p:spPr>
              <a:xfrm>
                <a:off x="6849352" y="2501052"/>
                <a:ext cx="3889251" cy="1172555"/>
              </a:xfrm>
              <a:prstGeom prst="rect">
                <a:avLst/>
              </a:prstGeom>
              <a:solidFill>
                <a:srgbClr val="001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C7CFFD-8838-819D-A7AE-9BE47621A4DF}"/>
                  </a:ext>
                </a:extLst>
              </p:cNvPr>
              <p:cNvSpPr txBox="1"/>
              <p:nvPr/>
            </p:nvSpPr>
            <p:spPr>
              <a:xfrm>
                <a:off x="7290934" y="2613745"/>
                <a:ext cx="30060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머신러닝 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&amp;</a:t>
                </a:r>
              </a:p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</a:t>
                </a:r>
                <a:endPara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D0123E9-36B1-66B8-8D8B-5F2485C9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038" y="3944349"/>
              <a:ext cx="2080762" cy="112295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B51FF8D-52A3-2BC3-381B-5F0C5DD1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458" y="5376087"/>
              <a:ext cx="3254512" cy="758013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71BF036-4A98-A15B-1560-5185454D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955" y="6385071"/>
              <a:ext cx="2550445" cy="73962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B4BDFCA-CC3B-C2B9-9073-E9082D96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694" y="7353946"/>
              <a:ext cx="3254512" cy="792075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EE9ACEE-6968-AB53-462E-6484AFD37E41}"/>
              </a:ext>
            </a:extLst>
          </p:cNvPr>
          <p:cNvGrpSpPr/>
          <p:nvPr/>
        </p:nvGrpSpPr>
        <p:grpSpPr>
          <a:xfrm>
            <a:off x="12801600" y="2501052"/>
            <a:ext cx="3773264" cy="6071448"/>
            <a:chOff x="12801600" y="2501052"/>
            <a:chExt cx="3773264" cy="607144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E6333D0-AA1D-500C-9835-4CD3BDA20487}"/>
                </a:ext>
              </a:extLst>
            </p:cNvPr>
            <p:cNvGrpSpPr/>
            <p:nvPr/>
          </p:nvGrpSpPr>
          <p:grpSpPr>
            <a:xfrm>
              <a:off x="12801600" y="2501052"/>
              <a:ext cx="3773264" cy="6071448"/>
              <a:chOff x="12990736" y="2501052"/>
              <a:chExt cx="3773264" cy="60714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F318DCC-7D4E-17F3-18FE-3257576B46CC}"/>
                  </a:ext>
                </a:extLst>
              </p:cNvPr>
              <p:cNvSpPr/>
              <p:nvPr/>
            </p:nvSpPr>
            <p:spPr>
              <a:xfrm>
                <a:off x="12990736" y="2501052"/>
                <a:ext cx="3773264" cy="607144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FF4AC17-BCB2-230A-0974-6A5F4B4A2C7D}"/>
                  </a:ext>
                </a:extLst>
              </p:cNvPr>
              <p:cNvSpPr/>
              <p:nvPr/>
            </p:nvSpPr>
            <p:spPr>
              <a:xfrm>
                <a:off x="12990736" y="2501052"/>
                <a:ext cx="3773264" cy="1172555"/>
              </a:xfrm>
              <a:prstGeom prst="rect">
                <a:avLst/>
              </a:prstGeom>
              <a:solidFill>
                <a:srgbClr val="001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5FDA0-1380-8CCC-F659-2CEFF46B8CF4}"/>
                  </a:ext>
                </a:extLst>
              </p:cNvPr>
              <p:cNvSpPr txBox="1"/>
              <p:nvPr/>
            </p:nvSpPr>
            <p:spPr>
              <a:xfrm>
                <a:off x="13446862" y="2628900"/>
                <a:ext cx="28610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DB &amp; </a:t>
                </a:r>
              </a:p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Frameworks</a:t>
                </a:r>
                <a:endPara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54275CC-00FE-29EF-180D-25F5A205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6232" y="3771900"/>
              <a:ext cx="1524000" cy="139192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7EA46CC-8612-2191-DC55-313943A7B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3285" y="5262113"/>
              <a:ext cx="2109894" cy="1582421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B941176-1E11-5D6B-FE91-3F3386A48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9181" y="6942827"/>
              <a:ext cx="1478103" cy="14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8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681835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02. </a:t>
            </a:r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프로젝트 기획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0" y="-692949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762000" y="500883"/>
            <a:ext cx="7611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프로젝트 팀원 소개</a:t>
            </a:r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BA81E7C9-7398-DAF3-F68A-1AFA80A78E98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02.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기획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973" name="표 972">
            <a:extLst>
              <a:ext uri="{FF2B5EF4-FFF2-40B4-BE49-F238E27FC236}">
                <a16:creationId xmlns:a16="http://schemas.microsoft.com/office/drawing/2014/main" id="{1EE34CF3-B125-EFC2-4A19-0804DB6A99A3}"/>
              </a:ext>
            </a:extLst>
          </p:cNvPr>
          <p:cNvGraphicFramePr>
            <a:graphicFrameLocks noGrp="1"/>
          </p:cNvGraphicFramePr>
          <p:nvPr/>
        </p:nvGraphicFramePr>
        <p:xfrm>
          <a:off x="8775219" y="1104900"/>
          <a:ext cx="8892548" cy="8612445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407621">
                  <a:extLst>
                    <a:ext uri="{9D8B030D-6E8A-4147-A177-3AD203B41FA5}">
                      <a16:colId xmlns:a16="http://schemas.microsoft.com/office/drawing/2014/main" val="2758648579"/>
                    </a:ext>
                  </a:extLst>
                </a:gridCol>
                <a:gridCol w="2512924">
                  <a:extLst>
                    <a:ext uri="{9D8B030D-6E8A-4147-A177-3AD203B41FA5}">
                      <a16:colId xmlns:a16="http://schemas.microsoft.com/office/drawing/2014/main" val="4019892551"/>
                    </a:ext>
                  </a:extLst>
                </a:gridCol>
                <a:gridCol w="3972003">
                  <a:extLst>
                    <a:ext uri="{9D8B030D-6E8A-4147-A177-3AD203B41FA5}">
                      <a16:colId xmlns:a16="http://schemas.microsoft.com/office/drawing/2014/main" val="272516500"/>
                    </a:ext>
                  </a:extLst>
                </a:gridCol>
              </a:tblGrid>
              <a:tr h="53244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구분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96321" marR="96321" marT="48161" marB="481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인력별 역할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96321" marR="96321" marT="48161" marB="481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901"/>
                  </a:ext>
                </a:extLst>
              </a:tr>
              <a:tr h="53244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담당자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145094" marR="145094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역할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145094" marR="145094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134500"/>
                  </a:ext>
                </a:extLst>
              </a:tr>
              <a:tr h="5672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프로젝트 관리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72547" marR="72547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2" marR="0" lvl="0" indent="-3778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이수진</a:t>
                      </a:r>
                      <a:endParaRPr sz="1600" b="1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일정관리</a:t>
                      </a:r>
                      <a:r>
                        <a:rPr lang="en-US" altLang="ko-KR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문서작성</a:t>
                      </a:r>
                      <a:r>
                        <a:rPr lang="en-US" altLang="ko-KR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600" b="1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개발 보조</a:t>
                      </a:r>
                      <a:endParaRPr sz="1600" b="1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66793"/>
                  </a:ext>
                </a:extLst>
              </a:tr>
              <a:tr h="65234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데이터 수집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96321" marR="96321" marT="48161" marB="481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전원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타겟 및 특성 데이터 크롤링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63111"/>
                  </a:ext>
                </a:extLst>
              </a:tr>
              <a:tr h="465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김대환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이수진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정세윤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데이터셋 구성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92429"/>
                  </a:ext>
                </a:extLst>
              </a:tr>
              <a:tr h="4937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분석/설계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72547" marR="72547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김대환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이수진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전처리 및 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EDA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13656"/>
                  </a:ext>
                </a:extLst>
              </a:tr>
              <a:tr h="55077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개발</a:t>
                      </a:r>
                      <a:endParaRPr lang="en-US" altLang="ko-KR"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Server-Side</a:t>
                      </a: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)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96321" marR="96321" marT="48161" marB="481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김대환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서버사이드 웹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 및 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DB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관리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98037"/>
                  </a:ext>
                </a:extLst>
              </a:tr>
              <a:tr h="577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서버사이드 웹 데이터 및 모델 적용</a:t>
                      </a: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028788"/>
                  </a:ext>
                </a:extLst>
              </a:tr>
              <a:tr h="712036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개발</a:t>
                      </a:r>
                      <a:endParaRPr lang="en-US" altLang="ko-KR"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Model)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48166" marR="48166" marT="48166" marB="4816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박소원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김대환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AI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 기술조사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633488"/>
                  </a:ext>
                </a:extLst>
              </a:tr>
              <a:tr h="839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박소원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김대환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정세윤</a:t>
                      </a: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AI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모델링 테스트</a:t>
                      </a:r>
                      <a:endParaRPr lang="en-US" altLang="ko-KR"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250825"/>
                  </a:ext>
                </a:extLst>
              </a:tr>
              <a:tr h="83948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400" u="none" strike="noStrike" cap="none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박소원</a:t>
                      </a: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채택 모델</a:t>
                      </a:r>
                      <a:endParaRPr lang="en-US" altLang="ko-KR"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marL="93663" marR="0" lvl="0" indent="-37783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하이퍼파라미터 튜닝</a:t>
                      </a: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13440"/>
                  </a:ext>
                </a:extLst>
              </a:tr>
              <a:tr h="7254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개발</a:t>
                      </a:r>
                      <a:endParaRPr lang="en-US" altLang="ko-KR"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Client-Side</a:t>
                      </a: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)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72547" marR="72547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이재필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클라이언트사이드 웹 구축 및 웹 디자인</a:t>
                      </a: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613142"/>
                  </a:ext>
                </a:extLst>
              </a:tr>
              <a:tr h="9879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Arial"/>
                          <a:sym typeface="Arial"/>
                        </a:rPr>
                        <a:t>테스트</a:t>
                      </a:r>
                      <a:endParaRPr sz="1900" b="1" u="none" strike="noStrike" cap="none" dirty="0"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72547" marR="72547" marT="72547" marB="725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53D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전원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 테스트 진행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디버깅</a:t>
                      </a:r>
                      <a:r>
                        <a:rPr lang="en-US" altLang="ko-KR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2A0F0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유지보수</a:t>
                      </a:r>
                      <a:endParaRPr sz="1600" b="1" i="0" u="none" strike="noStrike" cap="none" dirty="0">
                        <a:solidFill>
                          <a:srgbClr val="2A0F0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5094" marR="145094" marT="57118" marB="57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0571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7E41F41-A33C-0240-4B9D-844C99CBE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4" y="2857500"/>
            <a:ext cx="7669966" cy="46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858D4177-AF29-D1EF-CF23-4971DB8020D2}"/>
              </a:ext>
            </a:extLst>
          </p:cNvPr>
          <p:cNvGrpSpPr/>
          <p:nvPr/>
        </p:nvGrpSpPr>
        <p:grpSpPr>
          <a:xfrm>
            <a:off x="304800" y="-692949"/>
            <a:ext cx="5509486" cy="2934680"/>
            <a:chOff x="400000" y="-228571"/>
            <a:chExt cx="5509486" cy="2934680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08348D8D-C612-3235-0B25-D9BBAD09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203200" y="266700"/>
            <a:ext cx="5700000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개발 일정 및 </a:t>
            </a:r>
            <a:endParaRPr lang="en-US" altLang="ko-KR" sz="4000" kern="0" spc="-3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plus 1p" pitchFamily="34" charset="0"/>
            </a:endParaRPr>
          </a:p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진행 과정</a:t>
            </a:r>
            <a:endParaRPr lang="en-US" sz="4000" kern="0" spc="-3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plus 1p" pitchFamily="34" charset="0"/>
            </a:endParaRPr>
          </a:p>
          <a:p>
            <a:pPr algn="ctr"/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990476" y="999369"/>
            <a:ext cx="7904762" cy="1796741"/>
            <a:chOff x="6990476" y="999367"/>
            <a:chExt cx="7904762" cy="17967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999367"/>
              <a:ext cx="7904762" cy="1796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477" y="2935002"/>
            <a:ext cx="7904762" cy="2761905"/>
            <a:chOff x="6990476" y="2934999"/>
            <a:chExt cx="7904762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476" y="2934999"/>
              <a:ext cx="7904762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477" y="5835796"/>
            <a:ext cx="7904762" cy="1834836"/>
            <a:chOff x="6990476" y="5835796"/>
            <a:chExt cx="7904762" cy="1834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477" y="7809524"/>
            <a:ext cx="7904762" cy="1803006"/>
            <a:chOff x="6990476" y="7809524"/>
            <a:chExt cx="7904762" cy="1803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28573" y="1316429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1. 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비즈니스 이해 및 범위 설정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8574" y="2008534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2.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프로젝트 정의 및 계획 설정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28574" y="3164440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1.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수집 데이터 정의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8574" y="3801680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2.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데이터 수집 및 정합성 검증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8574" y="4438920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3.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모델 탐색 및 모델링 진행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8574" y="6206806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1.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웹 플랫폼 프로토타입 제작 및 테스트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8574" y="6898912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2.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최종 웹 플랫폼 확정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8574" y="8183667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1.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모델 발전 계획 수립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8574" y="8875773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2.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프로젝트 산출물 발표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5080357" y="989845"/>
            <a:ext cx="2457143" cy="1796741"/>
            <a:chOff x="15085714" y="989843"/>
            <a:chExt cx="2457143" cy="1796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85714" y="989843"/>
              <a:ext cx="2457143" cy="179674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782800" y="1602145"/>
            <a:ext cx="30522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2023년 10월 </a:t>
            </a:r>
            <a:r>
              <a:rPr lang="ko-KR" alt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말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5080357" y="2935002"/>
            <a:ext cx="2457143" cy="2760239"/>
            <a:chOff x="15085714" y="2934999"/>
            <a:chExt cx="2457143" cy="27602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85714" y="2934999"/>
              <a:ext cx="2457143" cy="276023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4782800" y="4047391"/>
            <a:ext cx="30522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2023년 11월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5080357" y="5866670"/>
            <a:ext cx="2457143" cy="1796741"/>
            <a:chOff x="15085714" y="5866667"/>
            <a:chExt cx="2457143" cy="1796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85714" y="5866667"/>
              <a:ext cx="2457143" cy="17967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4782800" y="6478963"/>
            <a:ext cx="30522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2023년 12월 </a:t>
            </a:r>
            <a:r>
              <a:rPr lang="ko-KR" alt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초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5080357" y="7806268"/>
            <a:ext cx="2457143" cy="1796741"/>
            <a:chOff x="15085714" y="7806265"/>
            <a:chExt cx="2457143" cy="17967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85714" y="7806265"/>
              <a:ext cx="2457143" cy="17967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4782800" y="8418564"/>
            <a:ext cx="30522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2023년 12월 중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608312" y="1509183"/>
            <a:ext cx="1799425" cy="763421"/>
            <a:chOff x="5608309" y="1509180"/>
            <a:chExt cx="1799425" cy="7634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608309" y="1509180"/>
              <a:ext cx="1799425" cy="76342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180800" y="1555717"/>
            <a:ext cx="763343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1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5154876" y="3906439"/>
            <a:ext cx="2706295" cy="763421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180798" y="3924300"/>
            <a:ext cx="763343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2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5611763" y="6353801"/>
            <a:ext cx="1799425" cy="763421"/>
            <a:chOff x="5611760" y="6353798"/>
            <a:chExt cx="1799425" cy="763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611760" y="6353798"/>
              <a:ext cx="1799425" cy="76342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184250" y="6371296"/>
            <a:ext cx="763343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3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5598788" y="8331110"/>
            <a:ext cx="1799425" cy="763421"/>
            <a:chOff x="5598785" y="8331107"/>
            <a:chExt cx="1799425" cy="7634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598785" y="8331107"/>
              <a:ext cx="1799425" cy="76342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171274" y="8377641"/>
            <a:ext cx="763343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600" kern="0" spc="-3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4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3D8DF50F-04D5-26BA-CFC0-7F08D0407D1E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02.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기획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5836" y="5182969"/>
            <a:ext cx="5571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3600" b="1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2023.10.30  - 2023.12.14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8B728F1-FD6D-596E-21BE-5086727EB9AB}"/>
              </a:ext>
            </a:extLst>
          </p:cNvPr>
          <p:cNvSpPr txBox="1"/>
          <p:nvPr/>
        </p:nvSpPr>
        <p:spPr>
          <a:xfrm>
            <a:off x="385559" y="4532248"/>
            <a:ext cx="27386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-300" dirty="0">
                <a:solidFill>
                  <a:srgbClr val="FD8A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plus 1p" pitchFamily="34" charset="0"/>
              </a:rPr>
              <a:t>개발 기간</a:t>
            </a:r>
            <a:endParaRPr lang="en-US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F8CB7909-A8D7-BDA7-729D-9BC3425CBC25}"/>
              </a:ext>
            </a:extLst>
          </p:cNvPr>
          <p:cNvSpPr txBox="1"/>
          <p:nvPr/>
        </p:nvSpPr>
        <p:spPr>
          <a:xfrm>
            <a:off x="7428572" y="5076159"/>
            <a:ext cx="994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4. </a:t>
            </a:r>
            <a:r>
              <a:rPr lang="ko-KR" altLang="en-US" sz="24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모델 평가 및 검증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2B028FBE-02D1-00BF-F0A1-004D68F58280}"/>
              </a:ext>
            </a:extLst>
          </p:cNvPr>
          <p:cNvGrpSpPr/>
          <p:nvPr/>
        </p:nvGrpSpPr>
        <p:grpSpPr>
          <a:xfrm>
            <a:off x="304800" y="-692949"/>
            <a:ext cx="5509486" cy="2934680"/>
            <a:chOff x="400000" y="-228571"/>
            <a:chExt cx="5509486" cy="2934680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BBD1DD81-E9B6-F9AB-8A40-35A48846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3" name="Object 8">
            <a:extLst>
              <a:ext uri="{FF2B5EF4-FFF2-40B4-BE49-F238E27FC236}">
                <a16:creationId xmlns:a16="http://schemas.microsoft.com/office/drawing/2014/main" id="{9AF1C244-B4CF-08CB-FBD9-C3314EBFA46E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02.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기획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F3E46C7-E636-46C9-E8F9-78CCCDAA599B}"/>
              </a:ext>
            </a:extLst>
          </p:cNvPr>
          <p:cNvSpPr txBox="1"/>
          <p:nvPr/>
        </p:nvSpPr>
        <p:spPr>
          <a:xfrm>
            <a:off x="152400" y="314861"/>
            <a:ext cx="5700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시스템 아키텍쳐 </a:t>
            </a:r>
            <a:endParaRPr lang="en-US" altLang="ko-KR" sz="4000" kern="0" spc="-3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plus 1p" pitchFamily="34" charset="0"/>
            </a:endParaRPr>
          </a:p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설계 및 구현</a:t>
            </a:r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478BF35-3F21-1E36-9CF4-6D03411FCF00}"/>
              </a:ext>
            </a:extLst>
          </p:cNvPr>
          <p:cNvSpPr/>
          <p:nvPr/>
        </p:nvSpPr>
        <p:spPr>
          <a:xfrm>
            <a:off x="5016446" y="5263511"/>
            <a:ext cx="1708609" cy="794389"/>
          </a:xfrm>
          <a:prstGeom prst="rightArrow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D69A8D1-D034-864C-5D6D-1D1559009042}"/>
              </a:ext>
            </a:extLst>
          </p:cNvPr>
          <p:cNvSpPr/>
          <p:nvPr/>
        </p:nvSpPr>
        <p:spPr>
          <a:xfrm>
            <a:off x="11530876" y="4314124"/>
            <a:ext cx="1708609" cy="794389"/>
          </a:xfrm>
          <a:prstGeom prst="rightArrow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DE09F7F-53C3-4EC1-1AB4-D735FB44D202}"/>
              </a:ext>
            </a:extLst>
          </p:cNvPr>
          <p:cNvSpPr/>
          <p:nvPr/>
        </p:nvSpPr>
        <p:spPr>
          <a:xfrm>
            <a:off x="11525655" y="6396632"/>
            <a:ext cx="1708609" cy="794389"/>
          </a:xfrm>
          <a:prstGeom prst="rightArrow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9809D1-DD06-361D-5957-F76388D56C5E}"/>
              </a:ext>
            </a:extLst>
          </p:cNvPr>
          <p:cNvGrpSpPr/>
          <p:nvPr/>
        </p:nvGrpSpPr>
        <p:grpSpPr>
          <a:xfrm>
            <a:off x="2153055" y="2501052"/>
            <a:ext cx="2311331" cy="6071448"/>
            <a:chOff x="2153055" y="2501052"/>
            <a:chExt cx="2311331" cy="60714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55D74A5-D833-1848-20B1-2ED0D8179183}"/>
                </a:ext>
              </a:extLst>
            </p:cNvPr>
            <p:cNvSpPr/>
            <p:nvPr/>
          </p:nvSpPr>
          <p:spPr>
            <a:xfrm>
              <a:off x="2299734" y="2501052"/>
              <a:ext cx="2006930" cy="60714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FED7AB-5D8A-0BEE-2810-0758DB98E837}"/>
                </a:ext>
              </a:extLst>
            </p:cNvPr>
            <p:cNvSpPr/>
            <p:nvPr/>
          </p:nvSpPr>
          <p:spPr>
            <a:xfrm>
              <a:off x="2299734" y="2501052"/>
              <a:ext cx="2006930" cy="1172555"/>
            </a:xfrm>
            <a:prstGeom prst="rect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9041D8-3EAF-1977-20F6-6322B32C4F34}"/>
                </a:ext>
              </a:extLst>
            </p:cNvPr>
            <p:cNvSpPr txBox="1"/>
            <p:nvPr/>
          </p:nvSpPr>
          <p:spPr>
            <a:xfrm>
              <a:off x="2417374" y="2829188"/>
              <a:ext cx="1771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7D77F8-E9FC-F999-F3B8-A475A02AC2AD}"/>
                </a:ext>
              </a:extLst>
            </p:cNvPr>
            <p:cNvSpPr txBox="1"/>
            <p:nvPr/>
          </p:nvSpPr>
          <p:spPr>
            <a:xfrm>
              <a:off x="2153055" y="5115698"/>
              <a:ext cx="230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철강 기업 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관계자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C8FD07-49CF-230A-28EE-125B11A7CFDD}"/>
                </a:ext>
              </a:extLst>
            </p:cNvPr>
            <p:cNvSpPr txBox="1"/>
            <p:nvPr/>
          </p:nvSpPr>
          <p:spPr>
            <a:xfrm>
              <a:off x="2164099" y="7233596"/>
              <a:ext cx="230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철강 산업 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이해관계자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C22B664-4F93-2F3A-1290-8126808E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75" y="4180173"/>
              <a:ext cx="971245" cy="97124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707F63B-DCBC-49F9-E198-E812E883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03" y="6045087"/>
              <a:ext cx="1265552" cy="126555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1A36B3-D281-0F27-9D1A-69BA8B64A270}"/>
              </a:ext>
            </a:extLst>
          </p:cNvPr>
          <p:cNvGrpSpPr/>
          <p:nvPr/>
        </p:nvGrpSpPr>
        <p:grpSpPr>
          <a:xfrm>
            <a:off x="7315787" y="2501052"/>
            <a:ext cx="3422816" cy="6071448"/>
            <a:chOff x="7315787" y="2501052"/>
            <a:chExt cx="3422816" cy="60714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902BA4-BF12-CB51-55F3-2A0E39BA5D4E}"/>
                </a:ext>
              </a:extLst>
            </p:cNvPr>
            <p:cNvSpPr/>
            <p:nvPr/>
          </p:nvSpPr>
          <p:spPr>
            <a:xfrm>
              <a:off x="7315787" y="2501052"/>
              <a:ext cx="3422816" cy="60714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E9C53A-D569-DBFE-4FA7-9EB7A5F0FBC5}"/>
                </a:ext>
              </a:extLst>
            </p:cNvPr>
            <p:cNvSpPr/>
            <p:nvPr/>
          </p:nvSpPr>
          <p:spPr>
            <a:xfrm>
              <a:off x="7315787" y="2501052"/>
              <a:ext cx="3422816" cy="1172555"/>
            </a:xfrm>
            <a:prstGeom prst="rect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854942-42A0-BE3C-0162-B04D1574E848}"/>
                </a:ext>
              </a:extLst>
            </p:cNvPr>
            <p:cNvSpPr txBox="1"/>
            <p:nvPr/>
          </p:nvSpPr>
          <p:spPr>
            <a:xfrm>
              <a:off x="7693839" y="2613745"/>
              <a:ext cx="26455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 </a:t>
              </a:r>
              <a:endPara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내부 내용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BDD4D6-31C4-D57F-032E-97B585F13461}"/>
                </a:ext>
              </a:extLst>
            </p:cNvPr>
            <p:cNvSpPr txBox="1"/>
            <p:nvPr/>
          </p:nvSpPr>
          <p:spPr>
            <a:xfrm>
              <a:off x="7444933" y="6727528"/>
              <a:ext cx="1172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크롤링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갱신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12469D-657D-B4C8-87CC-33FC3E771757}"/>
                </a:ext>
              </a:extLst>
            </p:cNvPr>
            <p:cNvSpPr txBox="1"/>
            <p:nvPr/>
          </p:nvSpPr>
          <p:spPr>
            <a:xfrm>
              <a:off x="7856003" y="5094266"/>
              <a:ext cx="230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철 스크랩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 예측 결과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9ECA96-83E0-3FCE-53F8-6441E194E7E7}"/>
                </a:ext>
              </a:extLst>
            </p:cNvPr>
            <p:cNvSpPr txBox="1"/>
            <p:nvPr/>
          </p:nvSpPr>
          <p:spPr>
            <a:xfrm>
              <a:off x="9375146" y="7165137"/>
              <a:ext cx="1154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 예측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AI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232C0A5-1102-B308-92AC-34FA5050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239" y="4182075"/>
              <a:ext cx="947911" cy="94791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F4595C9-25F1-E295-D2AB-FDE44D7C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249" y="6115411"/>
              <a:ext cx="585491" cy="58549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F74B61-4FC3-DE95-5440-7017C293F2D2}"/>
                </a:ext>
              </a:extLst>
            </p:cNvPr>
            <p:cNvSpPr txBox="1"/>
            <p:nvPr/>
          </p:nvSpPr>
          <p:spPr>
            <a:xfrm>
              <a:off x="7349210" y="7959303"/>
              <a:ext cx="1321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최신 데이터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저장</a:t>
              </a:r>
            </a:p>
          </p:txBody>
        </p:sp>
        <p:sp>
          <p:nvSpPr>
            <p:cNvPr id="54" name="원통형 53">
              <a:extLst>
                <a:ext uri="{FF2B5EF4-FFF2-40B4-BE49-F238E27FC236}">
                  <a16:creationId xmlns:a16="http://schemas.microsoft.com/office/drawing/2014/main" id="{8CA59AD3-2B6A-E9E9-0E75-FC09D545D299}"/>
                </a:ext>
              </a:extLst>
            </p:cNvPr>
            <p:cNvSpPr/>
            <p:nvPr/>
          </p:nvSpPr>
          <p:spPr>
            <a:xfrm>
              <a:off x="7790269" y="7584439"/>
              <a:ext cx="439737" cy="398206"/>
            </a:xfrm>
            <a:prstGeom prst="ca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11397E-3342-29CA-6E81-2F350C5A657A}"/>
                </a:ext>
              </a:extLst>
            </p:cNvPr>
            <p:cNvSpPr txBox="1"/>
            <p:nvPr/>
          </p:nvSpPr>
          <p:spPr>
            <a:xfrm>
              <a:off x="7674548" y="7692497"/>
              <a:ext cx="671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DB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61347CB-B6CA-017D-06B7-867DB024641E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8031275" y="7189193"/>
              <a:ext cx="0" cy="314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3F5ACF9-9B42-9F04-F0CB-EF5D7ED9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517" y="6473320"/>
              <a:ext cx="632165" cy="646331"/>
            </a:xfrm>
            <a:prstGeom prst="rect">
              <a:avLst/>
            </a:prstGeom>
          </p:spPr>
        </p:pic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76A9AC0-D39C-DB3B-31AA-9CCECE055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1124" y="7034629"/>
              <a:ext cx="1335750" cy="657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3EB44E4B-D246-DB8B-3793-4102F8A31F5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41589" y="5612300"/>
              <a:ext cx="675571" cy="9464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045FB-1147-2B33-24BC-C4D3CF1895B9}"/>
              </a:ext>
            </a:extLst>
          </p:cNvPr>
          <p:cNvGrpSpPr/>
          <p:nvPr/>
        </p:nvGrpSpPr>
        <p:grpSpPr>
          <a:xfrm>
            <a:off x="13822191" y="2501052"/>
            <a:ext cx="2301060" cy="6071448"/>
            <a:chOff x="13822191" y="2501052"/>
            <a:chExt cx="2301060" cy="607144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05DDB7-8E8C-C4C8-E5DA-0D2954392EAA}"/>
                </a:ext>
              </a:extLst>
            </p:cNvPr>
            <p:cNvSpPr/>
            <p:nvPr/>
          </p:nvSpPr>
          <p:spPr>
            <a:xfrm>
              <a:off x="14001923" y="2501052"/>
              <a:ext cx="2006930" cy="60714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29E08C-4444-196A-845B-E15CE56E6421}"/>
                </a:ext>
              </a:extLst>
            </p:cNvPr>
            <p:cNvSpPr/>
            <p:nvPr/>
          </p:nvSpPr>
          <p:spPr>
            <a:xfrm>
              <a:off x="14001923" y="2501052"/>
              <a:ext cx="2006930" cy="1172555"/>
            </a:xfrm>
            <a:prstGeom prst="rect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4A2BB-125B-FB97-9E26-0F24DA999465}"/>
                </a:ext>
              </a:extLst>
            </p:cNvPr>
            <p:cNvSpPr txBox="1"/>
            <p:nvPr/>
          </p:nvSpPr>
          <p:spPr>
            <a:xfrm>
              <a:off x="14119563" y="2829188"/>
              <a:ext cx="1771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D55930-EAB9-12FF-64A3-5556DD28E268}"/>
                </a:ext>
              </a:extLst>
            </p:cNvPr>
            <p:cNvSpPr txBox="1"/>
            <p:nvPr/>
          </p:nvSpPr>
          <p:spPr>
            <a:xfrm>
              <a:off x="13822191" y="5118461"/>
              <a:ext cx="230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 예측 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결과 제공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386663-6560-E408-B0C0-143E6675605E}"/>
                </a:ext>
              </a:extLst>
            </p:cNvPr>
            <p:cNvSpPr txBox="1"/>
            <p:nvPr/>
          </p:nvSpPr>
          <p:spPr>
            <a:xfrm>
              <a:off x="13822964" y="7233596"/>
              <a:ext cx="230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철 스크랩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인사이트 제공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2C3E3BE-666F-5DD2-2310-9FF9E6AA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3710" y="6325185"/>
              <a:ext cx="947100" cy="9471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B8B271B-85E0-5465-7774-23A1C1A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4849" y="4166310"/>
              <a:ext cx="897390" cy="89739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769927-FDB6-13F9-AB2D-DBDF1051051F}"/>
              </a:ext>
            </a:extLst>
          </p:cNvPr>
          <p:cNvSpPr txBox="1"/>
          <p:nvPr/>
        </p:nvSpPr>
        <p:spPr>
          <a:xfrm>
            <a:off x="7211615" y="8800716"/>
            <a:ext cx="3864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점검시간</a:t>
            </a:r>
            <a:endParaRPr lang="en-US" altLang="ko-KR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매주 일요일 오후 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681835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03. </a:t>
            </a:r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프로젝트 모델링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4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18"/>
          <p:cNvPicPr/>
          <p:nvPr/>
        </p:nvPicPr>
        <p:blipFill>
          <a:blip r:embed="rId3"/>
          <a:stretch/>
        </p:blipFill>
        <p:spPr>
          <a:xfrm>
            <a:off x="4062840" y="2773747"/>
            <a:ext cx="3693960" cy="4541451"/>
          </a:xfrm>
          <a:prstGeom prst="rect">
            <a:avLst/>
          </a:prstGeom>
          <a:ln w="0">
            <a:noFill/>
          </a:ln>
        </p:spPr>
      </p:pic>
      <p:sp>
        <p:nvSpPr>
          <p:cNvPr id="45" name="Object 21"/>
          <p:cNvSpPr/>
          <p:nvPr/>
        </p:nvSpPr>
        <p:spPr>
          <a:xfrm>
            <a:off x="4559400" y="3732214"/>
            <a:ext cx="5111640" cy="402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생철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중량</a:t>
            </a: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A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경량</a:t>
            </a: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A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선반</a:t>
            </a: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A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선반</a:t>
            </a:r>
            <a:r>
              <a:rPr lang="en-US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rPr>
              <a:t>C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Object 28"/>
          <p:cNvSpPr/>
          <p:nvPr/>
        </p:nvSpPr>
        <p:spPr>
          <a:xfrm>
            <a:off x="4191000" y="2873520"/>
            <a:ext cx="3437640" cy="60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3400" b="0" strike="noStrike" spc="-202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종속변수</a:t>
            </a:r>
            <a:endParaRPr lang="en-US" sz="3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34D99B-ECDA-5354-5A42-282CB5579209}"/>
              </a:ext>
            </a:extLst>
          </p:cNvPr>
          <p:cNvGrpSpPr/>
          <p:nvPr/>
        </p:nvGrpSpPr>
        <p:grpSpPr>
          <a:xfrm>
            <a:off x="9671040" y="1181100"/>
            <a:ext cx="5873760" cy="7924799"/>
            <a:chOff x="9671040" y="2019300"/>
            <a:chExt cx="5873760" cy="7924799"/>
          </a:xfrm>
        </p:grpSpPr>
        <p:grpSp>
          <p:nvGrpSpPr>
            <p:cNvPr id="41" name="그룹 1005"/>
            <p:cNvGrpSpPr/>
            <p:nvPr/>
          </p:nvGrpSpPr>
          <p:grpSpPr>
            <a:xfrm>
              <a:off x="9671040" y="2019300"/>
              <a:ext cx="5873760" cy="7924799"/>
              <a:chOff x="9671040" y="2739240"/>
              <a:chExt cx="4537800" cy="5885640"/>
            </a:xfrm>
          </p:grpSpPr>
          <p:pic>
            <p:nvPicPr>
              <p:cNvPr id="42" name="Object 14"/>
              <p:cNvPicPr/>
              <p:nvPr/>
            </p:nvPicPr>
            <p:blipFill>
              <a:blip r:embed="rId4"/>
              <a:stretch/>
            </p:blipFill>
            <p:spPr>
              <a:xfrm>
                <a:off x="9671040" y="2739240"/>
                <a:ext cx="4537800" cy="58856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7" name="Object 29"/>
            <p:cNvSpPr/>
            <p:nvPr/>
          </p:nvSpPr>
          <p:spPr>
            <a:xfrm>
              <a:off x="10889100" y="2170830"/>
              <a:ext cx="3437640" cy="60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3400" b="0" strike="noStrike" spc="-202" dirty="0">
                  <a:solidFill>
                    <a:srgbClr val="FD8A69"/>
                  </a:solidFill>
                  <a:latin typeface="G마켓 산스 TTF Medium"/>
                  <a:ea typeface="G마켓 산스 TTF Medium"/>
                </a:rPr>
                <a:t>독립변수</a:t>
              </a:r>
              <a:endParaRPr lang="en-US" sz="3400" b="0" strike="noStrike" spc="-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Object 36"/>
            <p:cNvSpPr/>
            <p:nvPr/>
          </p:nvSpPr>
          <p:spPr>
            <a:xfrm>
              <a:off x="10145340" y="3068840"/>
              <a:ext cx="5308920" cy="664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국제유가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(Dubai)</a:t>
              </a: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무역수지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금 가격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수입물가지수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철광석 수입 금액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수입 물량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금속광물 수입 금액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수입 물량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환율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: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달러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엔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유로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위안</a:t>
              </a: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경기 선행지수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: G20,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한국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미국</a:t>
              </a:r>
              <a:r>
                <a:rPr lang="en-US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, </a:t>
              </a: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중국</a:t>
              </a:r>
              <a:endParaRPr lang="en-US" altLang="ko-KR" sz="2400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endParaRPr lang="en-US" altLang="ko-KR" sz="2400" b="0" strike="noStrike" spc="-202" dirty="0">
                <a:solidFill>
                  <a:srgbClr val="FFFFFF"/>
                </a:solidFill>
                <a:latin typeface="G마켓 산스 TTF Bold"/>
                <a:ea typeface="G마켓 산스 TTF Bold"/>
              </a:endParaRPr>
            </a:p>
            <a:p>
              <a:pPr marL="342900" indent="-342900" algn="just">
                <a:lnSpc>
                  <a:spcPct val="100000"/>
                </a:lnSpc>
                <a:buFontTx/>
                <a:buChar char="-"/>
              </a:pPr>
              <a:r>
                <a:rPr lang="ko-KR" sz="2400" b="0" strike="noStrike" spc="-202" dirty="0">
                  <a:solidFill>
                    <a:srgbClr val="FFFFFF"/>
                  </a:solidFill>
                  <a:latin typeface="G마켓 산스 TTF Bold"/>
                  <a:ea typeface="G마켓 산스 TTF Bold"/>
                </a:rPr>
                <a:t>전기요금 월별 평균단가</a:t>
              </a:r>
              <a:endParaRPr lang="en-US" sz="2400" b="0" strike="noStrike" spc="-1" dirty="0">
                <a:solidFill>
                  <a:srgbClr val="000000"/>
                </a:solidFill>
                <a:latin typeface="맑은 고딕"/>
              </a:endParaRPr>
            </a:p>
            <a:p>
              <a:pPr algn="just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49" name="Object 2"/>
          <p:cNvSpPr/>
          <p:nvPr/>
        </p:nvSpPr>
        <p:spPr>
          <a:xfrm>
            <a:off x="647640" y="272160"/>
            <a:ext cx="569916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수집 데이터 정의</a:t>
            </a:r>
            <a:endParaRPr lang="en-US" sz="52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Object 8"/>
          <p:cNvSpPr/>
          <p:nvPr/>
        </p:nvSpPr>
        <p:spPr>
          <a:xfrm>
            <a:off x="12801600" y="132120"/>
            <a:ext cx="53334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TextBox 4"/>
          <p:cNvSpPr/>
          <p:nvPr/>
        </p:nvSpPr>
        <p:spPr>
          <a:xfrm>
            <a:off x="7018560" y="128160"/>
            <a:ext cx="5111640" cy="130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39A766E-3C8A-D060-1F7E-779FDCE18324}"/>
              </a:ext>
            </a:extLst>
          </p:cNvPr>
          <p:cNvSpPr/>
          <p:nvPr/>
        </p:nvSpPr>
        <p:spPr>
          <a:xfrm rot="5400000">
            <a:off x="8534400" y="4880741"/>
            <a:ext cx="609600" cy="525517"/>
          </a:xfrm>
          <a:prstGeom prst="triangle">
            <a:avLst/>
          </a:prstGeom>
          <a:solidFill>
            <a:srgbClr val="001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36"/>
          <p:cNvSpPr/>
          <p:nvPr/>
        </p:nvSpPr>
        <p:spPr>
          <a:xfrm>
            <a:off x="1533239" y="8147377"/>
            <a:ext cx="638285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- </a:t>
            </a:r>
            <a:r>
              <a:rPr lang="ko-KR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출처 </a:t>
            </a:r>
            <a:r>
              <a:rPr lang="en-US" altLang="ko-KR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 </a:t>
            </a:r>
            <a:r>
              <a:rPr lang="en-US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:  </a:t>
            </a:r>
            <a:r>
              <a:rPr lang="ko-KR" sz="2400" b="0" strike="noStrike" spc="-202" dirty="0" err="1">
                <a:solidFill>
                  <a:srgbClr val="111111"/>
                </a:solidFill>
                <a:latin typeface="G마켓 산스 TTF Bold"/>
                <a:ea typeface="G마켓 산스 TTF Bold"/>
              </a:rPr>
              <a:t>스틸데일리</a:t>
            </a:r>
            <a:r>
              <a:rPr lang="en-US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(</a:t>
            </a:r>
            <a:r>
              <a:rPr lang="en-US" sz="2400" b="0" u="sng" strike="noStrike" spc="-202" dirty="0">
                <a:solidFill>
                  <a:srgbClr val="0000FF"/>
                </a:solidFill>
                <a:uFillTx/>
                <a:latin typeface="M PLUS 1p Medium"/>
                <a:ea typeface="G마켓 산스 TTF Bold"/>
                <a:hlinkClick r:id="rId3"/>
              </a:rPr>
              <a:t>www.steeldaily.co.kr</a:t>
            </a:r>
            <a:r>
              <a:rPr lang="en-US" sz="24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)	</a:t>
            </a:r>
            <a:endParaRPr lang="en-US" sz="2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Object 2"/>
          <p:cNvSpPr/>
          <p:nvPr/>
        </p:nvSpPr>
        <p:spPr>
          <a:xfrm>
            <a:off x="647640" y="272160"/>
            <a:ext cx="872568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데이터 수집 과정 </a:t>
            </a:r>
            <a:r>
              <a:rPr lang="en-US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- </a:t>
            </a: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종속변수</a:t>
            </a:r>
            <a:endParaRPr lang="en-US" sz="5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Object 8"/>
          <p:cNvSpPr/>
          <p:nvPr/>
        </p:nvSpPr>
        <p:spPr>
          <a:xfrm>
            <a:off x="12801600" y="132120"/>
            <a:ext cx="53330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6"/>
          <p:cNvSpPr/>
          <p:nvPr/>
        </p:nvSpPr>
        <p:spPr>
          <a:xfrm>
            <a:off x="587160" y="1845360"/>
            <a:ext cx="907272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M PLUS 1p Medium"/>
                <a:ea typeface="DejaVu Sans"/>
              </a:rPr>
              <a:t>Selenium </a:t>
            </a:r>
            <a:r>
              <a:rPr lang="ko-KR" sz="3200" b="0" strike="noStrike" spc="-1">
                <a:solidFill>
                  <a:srgbClr val="000000"/>
                </a:solidFill>
                <a:latin typeface="G마켓 산스 TTF Medium"/>
                <a:ea typeface="G마켓 산스 TTF Medium"/>
              </a:rPr>
              <a:t>라이브러리를 활용하여 동적 크롤링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6" name="그림 55"/>
          <p:cNvPicPr/>
          <p:nvPr/>
        </p:nvPicPr>
        <p:blipFill>
          <a:blip r:embed="rId4"/>
          <a:stretch/>
        </p:blipFill>
        <p:spPr>
          <a:xfrm>
            <a:off x="9725554" y="2186640"/>
            <a:ext cx="7607160" cy="7238880"/>
          </a:xfrm>
          <a:prstGeom prst="rect">
            <a:avLst/>
          </a:prstGeom>
          <a:ln w="0">
            <a:noFill/>
          </a:ln>
        </p:spPr>
      </p:pic>
      <p:pic>
        <p:nvPicPr>
          <p:cNvPr id="57" name="그림 56"/>
          <p:cNvPicPr/>
          <p:nvPr/>
        </p:nvPicPr>
        <p:blipFill>
          <a:blip r:embed="rId5"/>
          <a:stretch/>
        </p:blipFill>
        <p:spPr>
          <a:xfrm>
            <a:off x="2579400" y="3678120"/>
            <a:ext cx="3719520" cy="3142080"/>
          </a:xfrm>
          <a:prstGeom prst="rect">
            <a:avLst/>
          </a:prstGeom>
          <a:ln w="0"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9725554" y="2186640"/>
            <a:ext cx="741189" cy="72388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8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3"/>
          <p:cNvSpPr/>
          <p:nvPr/>
        </p:nvSpPr>
        <p:spPr>
          <a:xfrm>
            <a:off x="9888840" y="2034720"/>
            <a:ext cx="684936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59" name="Object 4"/>
          <p:cNvSpPr/>
          <p:nvPr/>
        </p:nvSpPr>
        <p:spPr>
          <a:xfrm>
            <a:off x="647640" y="272160"/>
            <a:ext cx="833256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데이터 수집 과정 </a:t>
            </a:r>
            <a:r>
              <a:rPr lang="en-US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- </a:t>
            </a: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독립변수</a:t>
            </a:r>
            <a:endParaRPr lang="en-US" sz="5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Object 5"/>
          <p:cNvSpPr/>
          <p:nvPr/>
        </p:nvSpPr>
        <p:spPr>
          <a:xfrm>
            <a:off x="12801600" y="132120"/>
            <a:ext cx="53330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TextBox 22"/>
          <p:cNvSpPr/>
          <p:nvPr/>
        </p:nvSpPr>
        <p:spPr>
          <a:xfrm>
            <a:off x="587160" y="1845360"/>
            <a:ext cx="1174788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소스 사이트에서 제공하는 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csv ,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xlsx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형식의 파일 다운로드를 통해 수집</a:t>
            </a:r>
            <a:endParaRPr lang="en-US" sz="2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TextBox 23"/>
          <p:cNvSpPr/>
          <p:nvPr/>
        </p:nvSpPr>
        <p:spPr>
          <a:xfrm>
            <a:off x="576720" y="2740680"/>
            <a:ext cx="907272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TextBox 25"/>
          <p:cNvSpPr/>
          <p:nvPr/>
        </p:nvSpPr>
        <p:spPr>
          <a:xfrm>
            <a:off x="576720" y="2532960"/>
            <a:ext cx="1675476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TextBox 1"/>
          <p:cNvSpPr/>
          <p:nvPr/>
        </p:nvSpPr>
        <p:spPr>
          <a:xfrm>
            <a:off x="963000" y="7888320"/>
            <a:ext cx="4311360" cy="127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0" y="2916360"/>
            <a:ext cx="7326657" cy="4971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7640" y="8646660"/>
            <a:ext cx="6044297" cy="1037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ko-KR" alt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철광석</a:t>
            </a:r>
            <a:endParaRPr lang="en-US" altLang="ko-KR" sz="2000" b="0" strike="noStrike" spc="-202" dirty="0">
              <a:solidFill>
                <a:srgbClr val="111111"/>
              </a:solidFill>
              <a:latin typeface="G마켓 산스 TTF Bold"/>
              <a:ea typeface="G마켓 산스 TTF Bold"/>
            </a:endParaRPr>
          </a:p>
          <a:p>
            <a:r>
              <a:rPr lang="ko-KR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출처</a:t>
            </a:r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 : </a:t>
            </a:r>
            <a:r>
              <a:rPr lang="ko-KR" altLang="en-US" sz="2000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주식시장</a:t>
            </a:r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(</a:t>
            </a:r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  <a:hlinkClick r:id="rId4"/>
              </a:rPr>
              <a:t>https://kr.investing.com</a:t>
            </a:r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)</a:t>
            </a:r>
          </a:p>
          <a:p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csv</a:t>
            </a:r>
            <a:r>
              <a:rPr lang="ko-KR" alt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파일</a:t>
            </a:r>
            <a:endParaRPr lang="en-US" altLang="ko-KR" sz="2000" b="0" strike="noStrike" spc="-202" dirty="0">
              <a:solidFill>
                <a:srgbClr val="111111"/>
              </a:solidFill>
              <a:latin typeface="G마켓 산스 TTF Bold"/>
              <a:ea typeface="G마켓 산스 TTF Bold"/>
            </a:endParaRPr>
          </a:p>
          <a:p>
            <a:endParaRPr lang="en-US" sz="20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599" y="2916360"/>
            <a:ext cx="7327099" cy="497196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258591" y="5177520"/>
            <a:ext cx="979714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9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3"/>
          <p:cNvSpPr/>
          <p:nvPr/>
        </p:nvSpPr>
        <p:spPr>
          <a:xfrm>
            <a:off x="9888840" y="2034720"/>
            <a:ext cx="684936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59" name="Object 4"/>
          <p:cNvSpPr/>
          <p:nvPr/>
        </p:nvSpPr>
        <p:spPr>
          <a:xfrm>
            <a:off x="647640" y="272160"/>
            <a:ext cx="833256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데이터 수집 과정 </a:t>
            </a:r>
            <a:r>
              <a:rPr lang="en-US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- </a:t>
            </a: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독립변수</a:t>
            </a:r>
            <a:endParaRPr lang="en-US" sz="5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Object 5"/>
          <p:cNvSpPr/>
          <p:nvPr/>
        </p:nvSpPr>
        <p:spPr>
          <a:xfrm>
            <a:off x="12801600" y="132120"/>
            <a:ext cx="53330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TextBox 22"/>
          <p:cNvSpPr/>
          <p:nvPr/>
        </p:nvSpPr>
        <p:spPr>
          <a:xfrm>
            <a:off x="587160" y="1845360"/>
            <a:ext cx="1174788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소스 사이트에서 제공하는 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csv , </a:t>
            </a:r>
            <a:r>
              <a:rPr lang="en-US" sz="2600" b="1" strike="noStrike" spc="-1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xlsx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형식의 파일 다운로드를 통해 수집</a:t>
            </a:r>
            <a:endParaRPr lang="en-US" sz="2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TextBox 23"/>
          <p:cNvSpPr/>
          <p:nvPr/>
        </p:nvSpPr>
        <p:spPr>
          <a:xfrm>
            <a:off x="576720" y="2740680"/>
            <a:ext cx="907272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TextBox 25"/>
          <p:cNvSpPr/>
          <p:nvPr/>
        </p:nvSpPr>
        <p:spPr>
          <a:xfrm>
            <a:off x="576720" y="2532960"/>
            <a:ext cx="1675476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4" name="그림 63"/>
          <p:cNvPicPr/>
          <p:nvPr/>
        </p:nvPicPr>
        <p:blipFill>
          <a:blip r:embed="rId3"/>
          <a:stretch/>
        </p:blipFill>
        <p:spPr>
          <a:xfrm>
            <a:off x="587160" y="2916360"/>
            <a:ext cx="6897857" cy="5610600"/>
          </a:xfrm>
          <a:prstGeom prst="rect">
            <a:avLst/>
          </a:prstGeom>
          <a:ln w="0">
            <a:noFill/>
          </a:ln>
        </p:spPr>
      </p:pic>
      <p:sp>
        <p:nvSpPr>
          <p:cNvPr id="65" name="TextBox 1"/>
          <p:cNvSpPr/>
          <p:nvPr/>
        </p:nvSpPr>
        <p:spPr>
          <a:xfrm>
            <a:off x="963000" y="7888320"/>
            <a:ext cx="4311360" cy="127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3028" y="8738743"/>
            <a:ext cx="4831303" cy="110309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OECD </a:t>
            </a:r>
            <a:r>
              <a:rPr 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경기선행지수</a:t>
            </a:r>
            <a:endParaRPr lang="en-US" sz="2000" b="0" strike="noStrike" spc="-1" dirty="0">
              <a:solidFill>
                <a:srgbClr val="000000"/>
              </a:solidFill>
              <a:latin typeface="맑은 고딕"/>
            </a:endParaRPr>
          </a:p>
          <a:p>
            <a:r>
              <a:rPr 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출처</a:t>
            </a:r>
            <a:r>
              <a:rPr lang="en-US" alt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 </a:t>
            </a:r>
            <a:r>
              <a:rPr 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: </a:t>
            </a:r>
            <a:r>
              <a:rPr lang="ko-KR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한국은행</a:t>
            </a:r>
            <a:r>
              <a:rPr 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(</a:t>
            </a:r>
            <a:r>
              <a:rPr 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  <a:hlinkClick r:id="rId4"/>
              </a:rPr>
              <a:t>https://www.index.go.kr</a:t>
            </a:r>
            <a:r>
              <a:rPr lang="en-US" sz="2000" b="0" strike="noStrike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)</a:t>
            </a:r>
          </a:p>
          <a:p>
            <a:r>
              <a:rPr lang="en-US" sz="2000" spc="-202" dirty="0" err="1">
                <a:solidFill>
                  <a:srgbClr val="111111"/>
                </a:solidFill>
                <a:latin typeface="G마켓 산스 TTF Bold"/>
                <a:ea typeface="G마켓 산스 TTF Bold"/>
              </a:rPr>
              <a:t>xlsx</a:t>
            </a:r>
            <a:r>
              <a:rPr lang="en-US" sz="2000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000" spc="-202" dirty="0">
                <a:solidFill>
                  <a:srgbClr val="111111"/>
                </a:solidFill>
                <a:latin typeface="G마켓 산스 TTF Bold"/>
                <a:ea typeface="G마켓 산스 TTF Bold"/>
              </a:rPr>
              <a:t>파일</a:t>
            </a:r>
            <a:endParaRPr lang="en-US" sz="2000" b="0" strike="noStrike" spc="-202" dirty="0">
              <a:solidFill>
                <a:srgbClr val="111111"/>
              </a:solidFill>
              <a:latin typeface="G마켓 산스 TTF Bold"/>
              <a:ea typeface="G마켓 산스 TTF Bold"/>
            </a:endParaRPr>
          </a:p>
          <a:p>
            <a:endParaRPr lang="en-US" sz="2000" spc="-202" dirty="0">
              <a:solidFill>
                <a:srgbClr val="11111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139" y="2916360"/>
            <a:ext cx="8666640" cy="546194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831221" y="5177520"/>
            <a:ext cx="979714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7139" y="3995948"/>
            <a:ext cx="8569158" cy="162000"/>
          </a:xfrm>
          <a:prstGeom prst="rect">
            <a:avLst/>
          </a:prstGeom>
          <a:noFill/>
          <a:ln w="603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157139" y="4357321"/>
            <a:ext cx="859697" cy="4020983"/>
          </a:xfrm>
          <a:prstGeom prst="rect">
            <a:avLst/>
          </a:prstGeom>
          <a:noFill/>
          <a:ln w="603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A5C2C3F-7C47-1F97-C1C8-E1B2C10F7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4410"/>
            <a:ext cx="18288000" cy="10311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grpSp>
        <p:nvGrpSpPr>
          <p:cNvPr id="1002" name="그룹 1002"/>
          <p:cNvGrpSpPr/>
          <p:nvPr/>
        </p:nvGrpSpPr>
        <p:grpSpPr>
          <a:xfrm>
            <a:off x="0" y="-62510"/>
            <a:ext cx="18288000" cy="10349510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939" y="2728290"/>
            <a:ext cx="4592190" cy="6144601"/>
            <a:chOff x="13364597" y="3798156"/>
            <a:chExt cx="4151833" cy="59700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4597" y="3798156"/>
              <a:ext cx="4151833" cy="59700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38528" y="3207566"/>
            <a:ext cx="37526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01. </a:t>
            </a:r>
            <a:r>
              <a:rPr lang="ko-KR" alt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프로젝트 개요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-1752600" y="763981"/>
            <a:ext cx="116651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kern="0" spc="-800" dirty="0">
                <a:solidFill>
                  <a:srgbClr val="FD8A69"/>
                </a:solidFill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rPr>
              <a:t>CONTENTS</a:t>
            </a:r>
            <a:endParaRPr lang="en-US" sz="1050" dirty="0">
              <a:latin typeface="M PLUS 1p Light" panose="020B0403020203020207" pitchFamily="34" charset="-128"/>
              <a:ea typeface="M PLUS 1p Light" panose="020B0403020203020207" pitchFamily="34" charset="-128"/>
              <a:cs typeface="M PLUS 1p Light" panose="020B0403020203020207" pitchFamily="34" charset="-128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738939" y="2019300"/>
            <a:ext cx="4592190" cy="41896"/>
            <a:chOff x="1289915" y="5834745"/>
            <a:chExt cx="7395769" cy="89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915" y="5834745"/>
              <a:ext cx="7395769" cy="89811"/>
            </a:xfrm>
            <a:prstGeom prst="rect">
              <a:avLst/>
            </a:prstGeom>
          </p:spPr>
        </p:pic>
      </p:grpSp>
      <p:sp>
        <p:nvSpPr>
          <p:cNvPr id="4" name="Object 13">
            <a:extLst>
              <a:ext uri="{FF2B5EF4-FFF2-40B4-BE49-F238E27FC236}">
                <a16:creationId xmlns:a16="http://schemas.microsoft.com/office/drawing/2014/main" id="{6CD81BF1-AB27-CAF9-E064-7FC14626FB57}"/>
              </a:ext>
            </a:extLst>
          </p:cNvPr>
          <p:cNvSpPr txBox="1"/>
          <p:nvPr/>
        </p:nvSpPr>
        <p:spPr>
          <a:xfrm>
            <a:off x="2038529" y="4291968"/>
            <a:ext cx="3581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02. </a:t>
            </a:r>
            <a:r>
              <a:rPr lang="ko-KR" alt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프로젝트 기획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2E4502E1-0075-428A-52D3-522573EEDC21}"/>
              </a:ext>
            </a:extLst>
          </p:cNvPr>
          <p:cNvSpPr txBox="1"/>
          <p:nvPr/>
        </p:nvSpPr>
        <p:spPr>
          <a:xfrm>
            <a:off x="2063928" y="5376370"/>
            <a:ext cx="41082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03. </a:t>
            </a:r>
            <a:r>
              <a:rPr lang="ko-KR" alt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프로젝트 모델링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B01F4325-9C9D-5A80-94D2-D723FA4878AF}"/>
              </a:ext>
            </a:extLst>
          </p:cNvPr>
          <p:cNvSpPr txBox="1"/>
          <p:nvPr/>
        </p:nvSpPr>
        <p:spPr>
          <a:xfrm>
            <a:off x="2038529" y="6460772"/>
            <a:ext cx="39605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04. </a:t>
            </a:r>
            <a:r>
              <a:rPr lang="ko-KR" alt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웹 서비스 개발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1C13F1C1-DA3C-BBF3-EF72-17EBA31BF1F1}"/>
              </a:ext>
            </a:extLst>
          </p:cNvPr>
          <p:cNvSpPr txBox="1"/>
          <p:nvPr/>
        </p:nvSpPr>
        <p:spPr>
          <a:xfrm>
            <a:off x="2038529" y="7545172"/>
            <a:ext cx="3581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05. </a:t>
            </a:r>
            <a:r>
              <a:rPr lang="ko-KR" altLang="en-US" sz="3600" b="1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프로젝트 결론</a:t>
            </a:r>
            <a:endParaRPr 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"/>
          <p:cNvSpPr/>
          <p:nvPr/>
        </p:nvSpPr>
        <p:spPr>
          <a:xfrm>
            <a:off x="9888840" y="2034720"/>
            <a:ext cx="684936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70" name="Object 7"/>
          <p:cNvSpPr/>
          <p:nvPr/>
        </p:nvSpPr>
        <p:spPr>
          <a:xfrm>
            <a:off x="647640" y="272160"/>
            <a:ext cx="831240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데이터 수집 과정 </a:t>
            </a:r>
            <a:r>
              <a:rPr lang="en-US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- </a:t>
            </a:r>
            <a:r>
              <a:rPr lang="ko-KR" sz="5200" b="0" strike="noStrike" spc="-301">
                <a:solidFill>
                  <a:srgbClr val="FD8A69"/>
                </a:solidFill>
                <a:latin typeface="G마켓 산스 TTF Medium"/>
                <a:ea typeface="G마켓 산스 TTF Medium"/>
              </a:rPr>
              <a:t>독립변수</a:t>
            </a:r>
            <a:endParaRPr lang="en-US" sz="5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Object 9"/>
          <p:cNvSpPr/>
          <p:nvPr/>
        </p:nvSpPr>
        <p:spPr>
          <a:xfrm>
            <a:off x="12801600" y="132120"/>
            <a:ext cx="53330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TextBox 11"/>
          <p:cNvSpPr/>
          <p:nvPr/>
        </p:nvSpPr>
        <p:spPr>
          <a:xfrm>
            <a:off x="576720" y="2740680"/>
            <a:ext cx="907272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TextBox 15"/>
          <p:cNvSpPr/>
          <p:nvPr/>
        </p:nvSpPr>
        <p:spPr>
          <a:xfrm>
            <a:off x="9691200" y="2208240"/>
            <a:ext cx="757548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 독립변수인 환율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금</a:t>
            </a: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국제유가와 추가 독립 변수인 비철금속의 정보를 네이버 증권에서 </a:t>
            </a:r>
            <a:r>
              <a:rPr lang="ko-KR" sz="2600" b="1" strike="noStrike" spc="-1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크롤링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lang="en-US" sz="2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4" name="그림 73"/>
          <p:cNvPicPr/>
          <p:nvPr/>
        </p:nvPicPr>
        <p:blipFill>
          <a:blip r:embed="rId3"/>
          <a:stretch/>
        </p:blipFill>
        <p:spPr>
          <a:xfrm>
            <a:off x="1533600" y="2050920"/>
            <a:ext cx="6800040" cy="6672960"/>
          </a:xfrm>
          <a:prstGeom prst="rect">
            <a:avLst/>
          </a:prstGeom>
          <a:ln w="0">
            <a:noFill/>
          </a:ln>
        </p:spPr>
      </p:pic>
      <p:sp>
        <p:nvSpPr>
          <p:cNvPr id="76" name="직사각형 75"/>
          <p:cNvSpPr/>
          <p:nvPr/>
        </p:nvSpPr>
        <p:spPr>
          <a:xfrm>
            <a:off x="5049720" y="6314760"/>
            <a:ext cx="838800" cy="2332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440" tIns="73440" rIns="118440" bIns="7344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77" name="TextBox 5"/>
          <p:cNvSpPr/>
          <p:nvPr/>
        </p:nvSpPr>
        <p:spPr>
          <a:xfrm>
            <a:off x="9689760" y="7913160"/>
            <a:ext cx="757548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BeautifulSoup4 </a:t>
            </a:r>
            <a:r>
              <a:rPr lang="ko-KR" sz="2600" b="1" strike="noStrike" spc="-1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라이브러리를  활용해 자동화된 데이터 수집 파이프라인의 개발 계획을 수립 </a:t>
            </a:r>
            <a:endParaRPr lang="en-US" sz="2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8" name="그림 77"/>
          <p:cNvPicPr/>
          <p:nvPr/>
        </p:nvPicPr>
        <p:blipFill>
          <a:blip r:embed="rId4"/>
          <a:stretch/>
        </p:blipFill>
        <p:spPr>
          <a:xfrm>
            <a:off x="10199880" y="3537000"/>
            <a:ext cx="5996880" cy="3723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71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57"/>
          <p:cNvSpPr/>
          <p:nvPr/>
        </p:nvSpPr>
        <p:spPr>
          <a:xfrm>
            <a:off x="9888840" y="2034720"/>
            <a:ext cx="684936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80" name="Object 58"/>
          <p:cNvSpPr/>
          <p:nvPr/>
        </p:nvSpPr>
        <p:spPr>
          <a:xfrm>
            <a:off x="647640" y="272160"/>
            <a:ext cx="5698800" cy="88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데이터 전처리</a:t>
            </a:r>
            <a:endParaRPr lang="en-US" sz="52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Object 59"/>
          <p:cNvSpPr/>
          <p:nvPr/>
        </p:nvSpPr>
        <p:spPr>
          <a:xfrm>
            <a:off x="12801600" y="132120"/>
            <a:ext cx="533304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03. </a:t>
            </a:r>
            <a:r>
              <a:rPr lang="ko-KR" sz="3600" b="0" strike="noStrike" spc="-301">
                <a:solidFill>
                  <a:srgbClr val="FD8A69"/>
                </a:solidFill>
                <a:latin typeface="G마켓 산스 TTF Light"/>
                <a:ea typeface="G마켓 산스 TTF Light"/>
              </a:rPr>
              <a:t>프로젝트 모델링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TextBox 18"/>
          <p:cNvSpPr/>
          <p:nvPr/>
        </p:nvSpPr>
        <p:spPr>
          <a:xfrm>
            <a:off x="576720" y="2740680"/>
            <a:ext cx="907272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" name="Object 1"/>
          <p:cNvSpPr/>
          <p:nvPr/>
        </p:nvSpPr>
        <p:spPr>
          <a:xfrm>
            <a:off x="647640" y="2490480"/>
            <a:ext cx="695232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200" b="0" strike="noStrike" spc="-301" dirty="0" err="1">
                <a:solidFill>
                  <a:srgbClr val="FD8A69"/>
                </a:solidFill>
                <a:latin typeface="G마켓 산스 TTF Medium"/>
                <a:ea typeface="G마켓 산스 TTF Medium"/>
              </a:rPr>
              <a:t>리샘플링</a:t>
            </a:r>
            <a:r>
              <a:rPr lang="en-US" sz="5200" b="0" strike="noStrike" spc="-301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(resample) ?</a:t>
            </a:r>
            <a:endParaRPr lang="en-US" sz="5200" b="0" strike="noStrike" spc="-1" dirty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시계열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데이터에서 일정 간격으로 데이터를 선택하거나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선택된 데이터를 요약하여 데이터의 수를 조정하는 과정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52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Object 10"/>
          <p:cNvSpPr/>
          <p:nvPr/>
        </p:nvSpPr>
        <p:spPr>
          <a:xfrm>
            <a:off x="10603912" y="2490480"/>
            <a:ext cx="5698800" cy="27377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200" spc="-301" dirty="0" err="1">
                <a:solidFill>
                  <a:srgbClr val="FD8A69"/>
                </a:solidFill>
                <a:latin typeface="G마켓 산스 TTF Medium"/>
                <a:ea typeface="G마켓 산스 TTF Medium"/>
              </a:rPr>
              <a:t>선형보간</a:t>
            </a:r>
            <a:r>
              <a:rPr lang="ko-KR" altLang="en-US" sz="5200" spc="-301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5200" spc="-301" dirty="0">
                <a:solidFill>
                  <a:srgbClr val="FD8A69"/>
                </a:solidFill>
                <a:latin typeface="G마켓 산스 TTF Medium"/>
                <a:ea typeface="G마켓 산스 TTF Medium"/>
              </a:rPr>
              <a:t>?</a:t>
            </a:r>
          </a:p>
          <a:p>
            <a:pPr>
              <a:lnSpc>
                <a:spcPct val="100000"/>
              </a:lnSpc>
            </a:pPr>
            <a:endParaRPr lang="en-US" sz="2800" b="0" strike="noStrike" spc="-301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누락된 값이 두 개의 알려진 값 사이에 있을 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누락된 값을 추정하는 방법</a:t>
            </a:r>
            <a:endParaRPr lang="en-US" sz="5200" spc="-301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5200" b="0" strike="noStrike" spc="-301" dirty="0">
              <a:solidFill>
                <a:srgbClr val="FD8A69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31" y="5536014"/>
            <a:ext cx="3209922" cy="47160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732368" y="5536014"/>
            <a:ext cx="581891" cy="463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76" y="5529390"/>
            <a:ext cx="4358148" cy="469628"/>
          </a:xfrm>
          <a:prstGeom prst="rect">
            <a:avLst/>
          </a:prstGeom>
        </p:spPr>
      </p:pic>
      <p:sp>
        <p:nvSpPr>
          <p:cNvPr id="15" name="Object 58"/>
          <p:cNvSpPr/>
          <p:nvPr/>
        </p:nvSpPr>
        <p:spPr>
          <a:xfrm>
            <a:off x="1031731" y="6831594"/>
            <a:ext cx="6685252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spc="-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893</a:t>
            </a:r>
            <a:r>
              <a:rPr lang="ko-KR" altLang="en-US" sz="3200" b="0" strike="noStrike" spc="-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건의 데이터를 </a:t>
            </a:r>
            <a:r>
              <a:rPr lang="en-US" altLang="ko-KR" sz="3200" spc="-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6298</a:t>
            </a:r>
            <a:r>
              <a:rPr lang="ko-KR" altLang="en-US" sz="3200" b="0" strike="noStrike" spc="-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건으로 확장</a:t>
            </a:r>
            <a:endParaRPr lang="en-US" sz="3200" b="0" strike="noStrike" spc="-1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2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3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DB 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구축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70514C-8E2D-414F-F9D3-85D972A6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8" y="3619500"/>
            <a:ext cx="6705600" cy="4648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3C0BC8-2149-BEC5-E719-E274DC867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67" y="3571339"/>
            <a:ext cx="8404465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914DA-9065-7D06-0E04-E00434762518}"/>
              </a:ext>
            </a:extLst>
          </p:cNvPr>
          <p:cNvSpPr txBox="1"/>
          <p:nvPr/>
        </p:nvSpPr>
        <p:spPr>
          <a:xfrm>
            <a:off x="3449337" y="27933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a typeface="G마켓 산스 TTF Medium" panose="02000000000000000000"/>
              </a:rPr>
              <a:t>종속변수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F0095-1FF3-FF3C-6368-1AC78C007D60}"/>
              </a:ext>
            </a:extLst>
          </p:cNvPr>
          <p:cNvSpPr txBox="1"/>
          <p:nvPr/>
        </p:nvSpPr>
        <p:spPr>
          <a:xfrm>
            <a:off x="11888528" y="27933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a typeface="G마켓 산스 TTF Medium" panose="02000000000000000000"/>
              </a:rPr>
              <a:t>독립변수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076FF-E606-7DF8-C3EE-060B7382B37A}"/>
              </a:ext>
            </a:extLst>
          </p:cNvPr>
          <p:cNvSpPr txBox="1"/>
          <p:nvPr/>
        </p:nvSpPr>
        <p:spPr>
          <a:xfrm>
            <a:off x="1009607" y="6667500"/>
            <a:ext cx="4857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생철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중량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경량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선반</a:t>
            </a:r>
            <a:r>
              <a:rPr lang="en-US" altLang="ko-KR" sz="2400" b="1" dirty="0">
                <a:ea typeface="G마켓 산스 TTF Medium" panose="02000000000000000000"/>
              </a:rPr>
              <a:t> (</a:t>
            </a:r>
            <a:r>
              <a:rPr lang="ko-KR" altLang="en-US" sz="2400" b="1" dirty="0">
                <a:ea typeface="G마켓 산스 TTF Medium" panose="02000000000000000000"/>
              </a:rPr>
              <a:t>원</a:t>
            </a:r>
            <a:r>
              <a:rPr lang="en-US" altLang="ko-KR" sz="2400" b="1" dirty="0">
                <a:ea typeface="G마켓 산스 TTF Medium" panose="02000000000000000000"/>
              </a:rPr>
              <a:t>/kg)</a:t>
            </a:r>
          </a:p>
          <a:p>
            <a:r>
              <a:rPr lang="en-US" altLang="ko-KR" sz="2400" b="1" dirty="0">
                <a:ea typeface="G마켓 산스 TTF Medium" panose="02000000000000000000"/>
              </a:rPr>
              <a:t>=&gt; </a:t>
            </a:r>
            <a:r>
              <a:rPr lang="ko-KR" altLang="en-US" sz="2400" b="1" dirty="0">
                <a:ea typeface="G마켓 산스 TTF Medium" panose="02000000000000000000"/>
              </a:rPr>
              <a:t>주 단위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88EB9-1A71-24C5-2611-653345F3C95C}"/>
              </a:ext>
            </a:extLst>
          </p:cNvPr>
          <p:cNvSpPr txBox="1"/>
          <p:nvPr/>
        </p:nvSpPr>
        <p:spPr>
          <a:xfrm>
            <a:off x="8839198" y="6431167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금 시세 </a:t>
            </a:r>
            <a:r>
              <a:rPr lang="en-US" altLang="ko-KR" sz="2400" b="1" dirty="0">
                <a:ea typeface="G마켓 산스 TTF Medium" panose="02000000000000000000"/>
              </a:rPr>
              <a:t>=&gt; </a:t>
            </a:r>
            <a:r>
              <a:rPr lang="ko-KR" altLang="en-US" sz="2400" b="1" dirty="0">
                <a:ea typeface="G마켓 산스 TTF Medium" panose="02000000000000000000"/>
              </a:rPr>
              <a:t>일 단위</a:t>
            </a:r>
            <a:endParaRPr lang="en-US" altLang="ko-KR" sz="2400" b="1" dirty="0">
              <a:ea typeface="G마켓 산스 TTF Medium" panose="02000000000000000000"/>
            </a:endParaRPr>
          </a:p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철광석 가격 </a:t>
            </a:r>
            <a:r>
              <a:rPr lang="en-US" altLang="ko-KR" sz="2400" b="1" dirty="0">
                <a:ea typeface="G마켓 산스 TTF Medium" panose="02000000000000000000"/>
              </a:rPr>
              <a:t>=&gt;  </a:t>
            </a:r>
            <a:r>
              <a:rPr lang="ko-KR" altLang="en-US" sz="2400" b="1" dirty="0">
                <a:ea typeface="G마켓 산스 TTF Medium" panose="02000000000000000000"/>
              </a:rPr>
              <a:t>일 단위</a:t>
            </a:r>
            <a:endParaRPr lang="en-US" altLang="ko-KR" sz="2400" b="1" dirty="0">
              <a:ea typeface="G마켓 산스 TTF Medium" panose="02000000000000000000"/>
            </a:endParaRPr>
          </a:p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유가</a:t>
            </a:r>
            <a:r>
              <a:rPr lang="en-US" altLang="ko-KR" sz="2400" b="1" dirty="0">
                <a:ea typeface="G마켓 산스 TTF Medium" panose="02000000000000000000"/>
              </a:rPr>
              <a:t>(</a:t>
            </a:r>
            <a:r>
              <a:rPr lang="ko-KR" altLang="en-US" sz="2400" b="1" dirty="0">
                <a:ea typeface="G마켓 산스 TTF Medium" panose="02000000000000000000"/>
              </a:rPr>
              <a:t>두바이</a:t>
            </a:r>
            <a:r>
              <a:rPr lang="en-US" altLang="ko-KR" sz="2400" b="1" dirty="0">
                <a:ea typeface="G마켓 산스 TTF Medium" panose="02000000000000000000"/>
              </a:rPr>
              <a:t>) =&gt; </a:t>
            </a:r>
            <a:r>
              <a:rPr lang="ko-KR" altLang="en-US" sz="2400" b="1" dirty="0">
                <a:ea typeface="G마켓 산스 TTF Medium" panose="02000000000000000000"/>
              </a:rPr>
              <a:t>일 단위</a:t>
            </a:r>
            <a:endParaRPr lang="en-US" altLang="ko-KR" sz="2400" b="1" dirty="0">
              <a:ea typeface="G마켓 산스 TTF Medium" panose="02000000000000000000"/>
            </a:endParaRPr>
          </a:p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환율 </a:t>
            </a:r>
            <a:r>
              <a:rPr lang="en-US" altLang="ko-KR" sz="2400" b="1" dirty="0">
                <a:ea typeface="G마켓 산스 TTF Medium" panose="02000000000000000000"/>
              </a:rPr>
              <a:t>=&gt; </a:t>
            </a:r>
            <a:r>
              <a:rPr lang="ko-KR" altLang="en-US" sz="2400" b="1" dirty="0">
                <a:ea typeface="G마켓 산스 TTF Medium" panose="02000000000000000000"/>
              </a:rPr>
              <a:t>일 단위</a:t>
            </a:r>
            <a:endParaRPr lang="en-US" altLang="ko-KR" sz="2400" b="1" dirty="0">
              <a:ea typeface="G마켓 산스 TTF Medium" panose="02000000000000000000"/>
            </a:endParaRPr>
          </a:p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비철금속</a:t>
            </a:r>
            <a:r>
              <a:rPr lang="en-US" altLang="ko-KR" sz="2400" b="1" dirty="0">
                <a:ea typeface="G마켓 산스 TTF Medium" panose="02000000000000000000"/>
              </a:rPr>
              <a:t>(</a:t>
            </a:r>
            <a:r>
              <a:rPr lang="ko-KR" altLang="en-US" sz="2400" b="1" dirty="0">
                <a:ea typeface="G마켓 산스 TTF Medium" panose="02000000000000000000"/>
              </a:rPr>
              <a:t>구리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납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아연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니켈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알루미늄</a:t>
            </a:r>
            <a:r>
              <a:rPr lang="en-US" altLang="ko-KR" sz="2400" b="1" dirty="0">
                <a:ea typeface="G마켓 산스 TTF Medium" panose="02000000000000000000"/>
              </a:rPr>
              <a:t>, </a:t>
            </a:r>
            <a:r>
              <a:rPr lang="ko-KR" altLang="en-US" sz="2400" b="1" dirty="0">
                <a:ea typeface="G마켓 산스 TTF Medium" panose="02000000000000000000"/>
              </a:rPr>
              <a:t>주석</a:t>
            </a:r>
            <a:r>
              <a:rPr lang="en-US" altLang="ko-KR" sz="2400" b="1" dirty="0">
                <a:ea typeface="G마켓 산스 TTF Medium" panose="02000000000000000000"/>
              </a:rPr>
              <a:t>) =&gt; </a:t>
            </a:r>
            <a:r>
              <a:rPr lang="ko-KR" altLang="en-US" sz="2400" b="1" dirty="0">
                <a:ea typeface="G마켓 산스 TTF Medium" panose="02000000000000000000"/>
              </a:rPr>
              <a:t>일 단위</a:t>
            </a:r>
          </a:p>
          <a:p>
            <a:r>
              <a:rPr lang="en-US" altLang="ko-KR" sz="2400" b="1" dirty="0">
                <a:ea typeface="G마켓 산스 TTF Medium" panose="02000000000000000000"/>
              </a:rPr>
              <a:t>- </a:t>
            </a:r>
            <a:r>
              <a:rPr lang="ko-KR" altLang="en-US" sz="2400" b="1" dirty="0">
                <a:ea typeface="G마켓 산스 TTF Medium" panose="02000000000000000000"/>
              </a:rPr>
              <a:t>무역수지 </a:t>
            </a:r>
            <a:r>
              <a:rPr lang="en-US" altLang="ko-KR" sz="2400" b="1" dirty="0">
                <a:ea typeface="G마켓 산스 TTF Medium" panose="02000000000000000000"/>
              </a:rPr>
              <a:t>=&gt; </a:t>
            </a:r>
            <a:r>
              <a:rPr lang="ko-KR" altLang="en-US" sz="2400" b="1" dirty="0">
                <a:ea typeface="G마켓 산스 TTF Medium" panose="02000000000000000000"/>
              </a:rPr>
              <a:t>월 단위</a:t>
            </a:r>
            <a:endParaRPr lang="en-US" altLang="ko-KR" sz="2400" b="1" dirty="0">
              <a:ea typeface="G마켓 산스 TTF Medium" panose="0200000000000000000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CAF038-BD0B-4C71-B87F-2A753B88E9A2}"/>
              </a:ext>
            </a:extLst>
          </p:cNvPr>
          <p:cNvGrpSpPr/>
          <p:nvPr/>
        </p:nvGrpSpPr>
        <p:grpSpPr>
          <a:xfrm>
            <a:off x="1239520" y="1403449"/>
            <a:ext cx="8404464" cy="646331"/>
            <a:chOff x="1066800" y="1068169"/>
            <a:chExt cx="11420819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C616C8-A3F3-C947-4C03-69FC498E6B80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8731D9-FB61-9F6E-7DE4-E983F855837A}"/>
                </a:ext>
              </a:extLst>
            </p:cNvPr>
            <p:cNvSpPr txBox="1"/>
            <p:nvPr/>
          </p:nvSpPr>
          <p:spPr>
            <a:xfrm>
              <a:off x="1177635" y="1068169"/>
              <a:ext cx="11309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ERD(Entity Relation Diagram)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05D496-37AA-ED21-68C3-985538552B9D}"/>
              </a:ext>
            </a:extLst>
          </p:cNvPr>
          <p:cNvSpPr/>
          <p:nvPr/>
        </p:nvSpPr>
        <p:spPr>
          <a:xfrm>
            <a:off x="647619" y="2671530"/>
            <a:ext cx="7658182" cy="62120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5AABA-8E65-41F0-3EA1-767A519AB508}"/>
              </a:ext>
            </a:extLst>
          </p:cNvPr>
          <p:cNvSpPr/>
          <p:nvPr/>
        </p:nvSpPr>
        <p:spPr>
          <a:xfrm>
            <a:off x="8599367" y="2671530"/>
            <a:ext cx="8404464" cy="62120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8303D-E9AA-B8C1-AE2A-D98C28A6FF90}"/>
              </a:ext>
            </a:extLst>
          </p:cNvPr>
          <p:cNvSpPr txBox="1"/>
          <p:nvPr/>
        </p:nvSpPr>
        <p:spPr>
          <a:xfrm>
            <a:off x="311168" y="9558984"/>
            <a:ext cx="172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※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항목별로 갱신 주기가 다름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통합하지 않고 각각의 테이블로 생성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PK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date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지정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최신화 시 오류발생 최소화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989E3-367A-071D-CF7C-B6AC74F2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406" y="887411"/>
            <a:ext cx="22288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7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앙상블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C5D5A2-BD31-1FBC-8570-435548312475}"/>
              </a:ext>
            </a:extLst>
          </p:cNvPr>
          <p:cNvGrpSpPr/>
          <p:nvPr/>
        </p:nvGrpSpPr>
        <p:grpSpPr>
          <a:xfrm>
            <a:off x="1239520" y="1403449"/>
            <a:ext cx="10800080" cy="646331"/>
            <a:chOff x="1066800" y="1068169"/>
            <a:chExt cx="10439400" cy="6463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783708-618C-98E2-3442-966BAC493438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E62237-7042-089C-9235-115AF8B6CB82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Min-Max-Scaling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된 독립변수와 종속변수 그래프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B07E8C-D4EF-0E73-A050-DB338F5886F4}"/>
              </a:ext>
            </a:extLst>
          </p:cNvPr>
          <p:cNvSpPr txBox="1"/>
          <p:nvPr/>
        </p:nvSpPr>
        <p:spPr>
          <a:xfrm>
            <a:off x="304800" y="9581495"/>
            <a:ext cx="579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G마켓 산스 TTF Medium" panose="02000000000000000000"/>
              </a:rPr>
              <a:t>※ </a:t>
            </a:r>
            <a:r>
              <a:rPr lang="ko-KR" altLang="en-US" sz="2400" b="1" dirty="0">
                <a:ea typeface="G마켓 산스 TTF Medium" panose="02000000000000000000"/>
              </a:rPr>
              <a:t>초기 모델링을 위한 임시 데이터 사용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DAF1CF-71BD-1B46-30DF-DB26C60BFD17}"/>
              </a:ext>
            </a:extLst>
          </p:cNvPr>
          <p:cNvGrpSpPr/>
          <p:nvPr/>
        </p:nvGrpSpPr>
        <p:grpSpPr>
          <a:xfrm>
            <a:off x="1716276" y="2555548"/>
            <a:ext cx="14855447" cy="6740039"/>
            <a:chOff x="1524000" y="2552700"/>
            <a:chExt cx="14855447" cy="67400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CAEB47-0F1F-6932-5F0E-5B76F5F1C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2552700"/>
              <a:ext cx="4728944" cy="32892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F0206D-28D6-CE06-9413-E69E9D6E1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1"/>
            <a:stretch/>
          </p:blipFill>
          <p:spPr>
            <a:xfrm>
              <a:off x="6550936" y="2552700"/>
              <a:ext cx="4650464" cy="32892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96A66D-3116-4C06-F284-DEDA5DB5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1160" y="5940599"/>
              <a:ext cx="4617976" cy="32892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703E75-1BFD-E2C9-03DD-503DE80A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0" y="5938915"/>
              <a:ext cx="4681654" cy="328922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3FE1C2-8CD8-2F08-267D-60593687A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26824" y="2552700"/>
              <a:ext cx="4765368" cy="338621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A14631-91CC-2979-EF5F-42E7D9F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14080" y="5938915"/>
              <a:ext cx="4765367" cy="335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92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앙상블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09E135-CE2D-77A4-7A68-44DE32E1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8" y="2642461"/>
            <a:ext cx="5029200" cy="4753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274D34-CF84-F4BD-C267-ED0F881AE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118104"/>
            <a:ext cx="10972800" cy="1755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44AEBE-5470-945A-1FFE-2FEB876AF989}"/>
              </a:ext>
            </a:extLst>
          </p:cNvPr>
          <p:cNvSpPr txBox="1"/>
          <p:nvPr/>
        </p:nvSpPr>
        <p:spPr>
          <a:xfrm>
            <a:off x="6324600" y="2628900"/>
            <a:ext cx="44869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Best correlation &amp; Positive R2</a:t>
            </a:r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7CF97A-F54B-084A-0321-FBBEE3AE2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7314018"/>
            <a:ext cx="10972800" cy="1868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B5DB19-1C05-50EB-F6CA-7CA9CFB4F62D}"/>
              </a:ext>
            </a:extLst>
          </p:cNvPr>
          <p:cNvSpPr txBox="1"/>
          <p:nvPr/>
        </p:nvSpPr>
        <p:spPr>
          <a:xfrm>
            <a:off x="6324600" y="6861225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Shift 63</a:t>
            </a:r>
            <a:r>
              <a:rPr lang="ko-KR" altLang="en-US" sz="2800" dirty="0"/>
              <a:t>일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56799AF-EDA9-3135-6974-1F6C2618893A}"/>
              </a:ext>
            </a:extLst>
          </p:cNvPr>
          <p:cNvSpPr/>
          <p:nvPr/>
        </p:nvSpPr>
        <p:spPr>
          <a:xfrm>
            <a:off x="11391900" y="5655134"/>
            <a:ext cx="838200" cy="873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48D125-1CBB-BBE8-4003-98004587E041}"/>
              </a:ext>
            </a:extLst>
          </p:cNvPr>
          <p:cNvSpPr/>
          <p:nvPr/>
        </p:nvSpPr>
        <p:spPr>
          <a:xfrm>
            <a:off x="1295400" y="3915400"/>
            <a:ext cx="2743200" cy="5334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540E5DD-ECE7-EA63-CB0D-D4200FB97E74}"/>
              </a:ext>
            </a:extLst>
          </p:cNvPr>
          <p:cNvSpPr/>
          <p:nvPr/>
        </p:nvSpPr>
        <p:spPr>
          <a:xfrm>
            <a:off x="1295400" y="4525000"/>
            <a:ext cx="2743200" cy="5334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7FC670-5F75-9131-F04F-DF0E6ACC308F}"/>
              </a:ext>
            </a:extLst>
          </p:cNvPr>
          <p:cNvSpPr/>
          <p:nvPr/>
        </p:nvSpPr>
        <p:spPr>
          <a:xfrm>
            <a:off x="1295400" y="6232260"/>
            <a:ext cx="2743200" cy="5334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5A372A-143C-B40C-F811-672CE38CA6E5}"/>
              </a:ext>
            </a:extLst>
          </p:cNvPr>
          <p:cNvSpPr txBox="1"/>
          <p:nvPr/>
        </p:nvSpPr>
        <p:spPr>
          <a:xfrm>
            <a:off x="6324600" y="4946284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상관계수가 </a:t>
            </a:r>
            <a:r>
              <a:rPr lang="en-US" altLang="ko-KR" dirty="0"/>
              <a:t>0.45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높은 독립변수들의 모든 조합을 고려하여 모델링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8031ED-F9FF-8195-F0DB-7603C67A26DD}"/>
              </a:ext>
            </a:extLst>
          </p:cNvPr>
          <p:cNvGrpSpPr/>
          <p:nvPr/>
        </p:nvGrpSpPr>
        <p:grpSpPr>
          <a:xfrm>
            <a:off x="1239520" y="1403449"/>
            <a:ext cx="8056880" cy="646331"/>
            <a:chOff x="1066800" y="1068169"/>
            <a:chExt cx="10439400" cy="64633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7CF2090-6FC0-7B1A-5F78-4133F309BC41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EBC136-715C-B06E-79BF-0EA8215BF88C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XGBoost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&amp; </a:t>
              </a:r>
              <a:r>
                <a:rPr lang="en-US" altLang="ko-KR" sz="36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RandomForest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결과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5FE93A-C735-E960-9D03-4A1AB71028F2}"/>
              </a:ext>
            </a:extLst>
          </p:cNvPr>
          <p:cNvSpPr/>
          <p:nvPr/>
        </p:nvSpPr>
        <p:spPr>
          <a:xfrm>
            <a:off x="552327" y="2628900"/>
            <a:ext cx="5219781" cy="670937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E8598E-291A-98FD-17A7-9D7494B61D85}"/>
              </a:ext>
            </a:extLst>
          </p:cNvPr>
          <p:cNvSpPr/>
          <p:nvPr/>
        </p:nvSpPr>
        <p:spPr>
          <a:xfrm>
            <a:off x="6064596" y="2642462"/>
            <a:ext cx="11461403" cy="284291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5AB542-FF88-B212-DEEC-83434D2FB436}"/>
              </a:ext>
            </a:extLst>
          </p:cNvPr>
          <p:cNvSpPr/>
          <p:nvPr/>
        </p:nvSpPr>
        <p:spPr>
          <a:xfrm>
            <a:off x="6064596" y="6698359"/>
            <a:ext cx="11461403" cy="26399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A807EE8-AB5E-DEB9-AA26-3B63BECC5D8F}"/>
              </a:ext>
            </a:extLst>
          </p:cNvPr>
          <p:cNvSpPr/>
          <p:nvPr/>
        </p:nvSpPr>
        <p:spPr>
          <a:xfrm>
            <a:off x="11835384" y="3242168"/>
            <a:ext cx="838200" cy="418601"/>
          </a:xfrm>
          <a:prstGeom prst="ellipse">
            <a:avLst/>
          </a:prstGeom>
          <a:noFill/>
          <a:ln w="57150">
            <a:solidFill>
              <a:srgbClr val="E4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C08E1A-DF4E-2A11-EC7E-64AB0691466D}"/>
              </a:ext>
            </a:extLst>
          </p:cNvPr>
          <p:cNvSpPr/>
          <p:nvPr/>
        </p:nvSpPr>
        <p:spPr>
          <a:xfrm>
            <a:off x="11259820" y="3771739"/>
            <a:ext cx="838200" cy="418601"/>
          </a:xfrm>
          <a:prstGeom prst="ellipse">
            <a:avLst/>
          </a:prstGeom>
          <a:noFill/>
          <a:ln w="57150">
            <a:solidFill>
              <a:srgbClr val="E4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ACB008F-8753-5B09-BAD3-11F9A6EFC66C}"/>
              </a:ext>
            </a:extLst>
          </p:cNvPr>
          <p:cNvSpPr/>
          <p:nvPr/>
        </p:nvSpPr>
        <p:spPr>
          <a:xfrm>
            <a:off x="11792712" y="7486563"/>
            <a:ext cx="838200" cy="418601"/>
          </a:xfrm>
          <a:prstGeom prst="ellipse">
            <a:avLst/>
          </a:prstGeom>
          <a:noFill/>
          <a:ln w="57150">
            <a:solidFill>
              <a:srgbClr val="E4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754CA95-3B23-494B-0B32-FCF2D6E46838}"/>
              </a:ext>
            </a:extLst>
          </p:cNvPr>
          <p:cNvSpPr/>
          <p:nvPr/>
        </p:nvSpPr>
        <p:spPr>
          <a:xfrm>
            <a:off x="11259820" y="8038758"/>
            <a:ext cx="838200" cy="418601"/>
          </a:xfrm>
          <a:prstGeom prst="ellipse">
            <a:avLst/>
          </a:prstGeom>
          <a:noFill/>
          <a:ln w="57150">
            <a:solidFill>
              <a:srgbClr val="E46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3" grpId="0" animBg="1"/>
      <p:bldP spid="24" grpId="0" animBg="1"/>
      <p:bldP spid="25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앙상블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4D833-C199-1D0F-9827-53637A4C9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67"/>
          <a:stretch/>
        </p:blipFill>
        <p:spPr>
          <a:xfrm>
            <a:off x="629330" y="2705100"/>
            <a:ext cx="7772400" cy="63038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30E023-C3BF-0733-A6BB-C016BB925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87"/>
          <a:stretch/>
        </p:blipFill>
        <p:spPr>
          <a:xfrm>
            <a:off x="8826052" y="2733084"/>
            <a:ext cx="7951096" cy="62758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247158-01BF-28FD-5710-EC6BD3F414E3}"/>
              </a:ext>
            </a:extLst>
          </p:cNvPr>
          <p:cNvGrpSpPr/>
          <p:nvPr/>
        </p:nvGrpSpPr>
        <p:grpSpPr>
          <a:xfrm>
            <a:off x="1239520" y="1403449"/>
            <a:ext cx="7429581" cy="646331"/>
            <a:chOff x="1066800" y="1068169"/>
            <a:chExt cx="10439400" cy="6463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77FAB4-382D-A76A-1290-B4892E75877A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31806-3E7C-6402-16D5-2F2742B789A0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각 모델의 </a:t>
              </a:r>
              <a:r>
                <a:rPr lang="ko-KR" altLang="en-US" sz="36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예측값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&amp; </a:t>
              </a:r>
              <a:r>
                <a:rPr lang="ko-KR" altLang="en-US" sz="36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실제값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시각화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1B8701-4958-4875-F341-50176D099C6E}"/>
              </a:ext>
            </a:extLst>
          </p:cNvPr>
          <p:cNvSpPr/>
          <p:nvPr/>
        </p:nvSpPr>
        <p:spPr>
          <a:xfrm>
            <a:off x="770980" y="2685401"/>
            <a:ext cx="7630750" cy="62120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E408C3-2AC4-0F87-0E79-B539943AEF76}"/>
              </a:ext>
            </a:extLst>
          </p:cNvPr>
          <p:cNvSpPr/>
          <p:nvPr/>
        </p:nvSpPr>
        <p:spPr>
          <a:xfrm>
            <a:off x="8826052" y="2708416"/>
            <a:ext cx="7861748" cy="62120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4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앙상블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054DC7-EC73-8938-5DA4-F3550D6B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21152"/>
            <a:ext cx="12266580" cy="5486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BC5D5A2-BD31-1FBC-8570-435548312475}"/>
              </a:ext>
            </a:extLst>
          </p:cNvPr>
          <p:cNvGrpSpPr/>
          <p:nvPr/>
        </p:nvGrpSpPr>
        <p:grpSpPr>
          <a:xfrm>
            <a:off x="1239520" y="1403449"/>
            <a:ext cx="9809480" cy="646331"/>
            <a:chOff x="1066800" y="1068169"/>
            <a:chExt cx="10439400" cy="6463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783708-618C-98E2-3442-966BAC493438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E62237-7042-089C-9235-115AF8B6CB82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모든 변수 조합으로 모델링 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=&gt; 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대부분 음수 결과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1E6C57-37D3-DCBB-5E86-5B1784F4C0F8}"/>
              </a:ext>
            </a:extLst>
          </p:cNvPr>
          <p:cNvGrpSpPr/>
          <p:nvPr/>
        </p:nvGrpSpPr>
        <p:grpSpPr>
          <a:xfrm>
            <a:off x="4648200" y="3863141"/>
            <a:ext cx="2743200" cy="4022234"/>
            <a:chOff x="4648200" y="4139140"/>
            <a:chExt cx="2743200" cy="402223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740A59F-405C-042F-86CD-AAC90FD44CA0}"/>
                </a:ext>
              </a:extLst>
            </p:cNvPr>
            <p:cNvSpPr/>
            <p:nvPr/>
          </p:nvSpPr>
          <p:spPr>
            <a:xfrm>
              <a:off x="4648200" y="4139140"/>
              <a:ext cx="2743200" cy="533400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1BA1D9-394C-A760-065A-1EE7892C967F}"/>
                </a:ext>
              </a:extLst>
            </p:cNvPr>
            <p:cNvSpPr/>
            <p:nvPr/>
          </p:nvSpPr>
          <p:spPr>
            <a:xfrm>
              <a:off x="4648200" y="5873651"/>
              <a:ext cx="2743200" cy="533400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5ACDB76-6E08-3541-74BA-0EE112679267}"/>
                </a:ext>
              </a:extLst>
            </p:cNvPr>
            <p:cNvSpPr/>
            <p:nvPr/>
          </p:nvSpPr>
          <p:spPr>
            <a:xfrm>
              <a:off x="4648200" y="7627974"/>
              <a:ext cx="2743200" cy="533400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08AEF64-6B57-8217-F58A-A845723E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798" y="5143500"/>
            <a:ext cx="3937202" cy="10859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4B18F4-26F8-3E56-5FD1-623C00AEC51B}"/>
              </a:ext>
            </a:extLst>
          </p:cNvPr>
          <p:cNvSpPr/>
          <p:nvPr/>
        </p:nvSpPr>
        <p:spPr>
          <a:xfrm>
            <a:off x="617138" y="3086100"/>
            <a:ext cx="12489262" cy="56676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9A86B-D727-F926-C292-D04ED4487BA4}"/>
              </a:ext>
            </a:extLst>
          </p:cNvPr>
          <p:cNvSpPr txBox="1"/>
          <p:nvPr/>
        </p:nvSpPr>
        <p:spPr>
          <a:xfrm>
            <a:off x="304800" y="9581495"/>
            <a:ext cx="176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G마켓 산스 TTF Medium" panose="02000000000000000000"/>
              </a:rPr>
              <a:t>※ </a:t>
            </a:r>
            <a:r>
              <a:rPr lang="ko-KR" altLang="en-US" sz="2400" b="1" dirty="0">
                <a:ea typeface="G마켓 산스 TTF Medium" panose="02000000000000000000"/>
              </a:rPr>
              <a:t>앙상블 모델을 이용하여 더 이상 좋은 결과를 도출할 수 없다고 판단 </a:t>
            </a:r>
            <a:r>
              <a:rPr lang="en-US" altLang="ko-KR" sz="2400" b="1" dirty="0">
                <a:ea typeface="G마켓 산스 TTF Medium" panose="02000000000000000000"/>
              </a:rPr>
              <a:t>=&gt; </a:t>
            </a:r>
            <a:r>
              <a:rPr lang="ko-KR" altLang="en-US" sz="2400" b="1" dirty="0" err="1">
                <a:ea typeface="G마켓 산스 TTF Medium" panose="02000000000000000000"/>
              </a:rPr>
              <a:t>머신러닝</a:t>
            </a:r>
            <a:r>
              <a:rPr lang="ko-KR" altLang="en-US" sz="2400" b="1" dirty="0">
                <a:ea typeface="G마켓 산스 TTF Medium" panose="02000000000000000000"/>
              </a:rPr>
              <a:t> 모델 중 시계열 모델인 </a:t>
            </a:r>
            <a:r>
              <a:rPr lang="en-US" altLang="ko-KR" sz="2400" b="1" dirty="0">
                <a:ea typeface="G마켓 산스 TTF Medium" panose="02000000000000000000"/>
              </a:rPr>
              <a:t>Prophet</a:t>
            </a:r>
            <a:r>
              <a:rPr lang="ko-KR" altLang="en-US" sz="2400" b="1" dirty="0">
                <a:ea typeface="G마켓 산스 TTF Medium" panose="02000000000000000000"/>
              </a:rPr>
              <a:t>을 사용  </a:t>
            </a:r>
          </a:p>
        </p:txBody>
      </p:sp>
    </p:spTree>
    <p:extLst>
      <p:ext uri="{BB962C8B-B14F-4D97-AF65-F5344CB8AC3E}">
        <p14:creationId xmlns:p14="http://schemas.microsoft.com/office/powerpoint/2010/main" val="23743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Prophet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D7946-F89A-038E-2BB6-901AEF0676C6}"/>
              </a:ext>
            </a:extLst>
          </p:cNvPr>
          <p:cNvGrpSpPr/>
          <p:nvPr/>
        </p:nvGrpSpPr>
        <p:grpSpPr>
          <a:xfrm>
            <a:off x="1239520" y="1403449"/>
            <a:ext cx="72186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20585D-93E0-7D00-3696-BCB8D184AD39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A9447-6687-9A88-ACE6-7ECFA4127837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Prophet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이용한 모델 학습 결과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80AB1AD-C141-77A0-BFC7-5AFCA3C8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2" y="3593092"/>
            <a:ext cx="8229600" cy="4882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1222D9-BA70-F68D-C115-A56A87C2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3566050"/>
            <a:ext cx="8229600" cy="4909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72B78C-42FB-9B98-FF85-691A6AFDD2F5}"/>
              </a:ext>
            </a:extLst>
          </p:cNvPr>
          <p:cNvSpPr txBox="1"/>
          <p:nvPr/>
        </p:nvSpPr>
        <p:spPr>
          <a:xfrm>
            <a:off x="598850" y="2977837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a typeface="G마켓 산스 TTF Medium" panose="02000000000000000000"/>
              </a:rPr>
              <a:t>*</a:t>
            </a:r>
            <a:r>
              <a:rPr lang="ko-KR" altLang="en-US" sz="3200" b="1" dirty="0">
                <a:ea typeface="G마켓 산스 TTF Medium" panose="02000000000000000000"/>
              </a:rPr>
              <a:t> 선형보간 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4BC76-7C1F-E189-0C17-73342C2D7C57}"/>
              </a:ext>
            </a:extLst>
          </p:cNvPr>
          <p:cNvSpPr txBox="1"/>
          <p:nvPr/>
        </p:nvSpPr>
        <p:spPr>
          <a:xfrm>
            <a:off x="9278732" y="2977837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a typeface="G마켓 산스 TTF Medium" panose="02000000000000000000"/>
              </a:rPr>
              <a:t>*</a:t>
            </a:r>
            <a:r>
              <a:rPr lang="ko-KR" altLang="en-US" sz="3200" b="1" dirty="0">
                <a:ea typeface="G마켓 산스 TTF Medium" panose="02000000000000000000"/>
              </a:rPr>
              <a:t> 선형보간 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4F932-1235-60BC-ACEB-B38DCD78AB0D}"/>
              </a:ext>
            </a:extLst>
          </p:cNvPr>
          <p:cNvSpPr txBox="1"/>
          <p:nvPr/>
        </p:nvSpPr>
        <p:spPr>
          <a:xfrm>
            <a:off x="15257668" y="2885206"/>
            <a:ext cx="2496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ea typeface="G마켓 산스 TTF Medium" panose="02000000000000000000"/>
              </a:rPr>
              <a:t>ㆍ종속변수</a:t>
            </a:r>
            <a:r>
              <a:rPr lang="ko-KR" altLang="en-US" sz="2000" b="1" dirty="0">
                <a:ea typeface="G마켓 산스 TTF Medium" panose="02000000000000000000"/>
              </a:rPr>
              <a:t> </a:t>
            </a:r>
            <a:r>
              <a:rPr lang="en-US" altLang="ko-KR" sz="2000" b="1" dirty="0">
                <a:ea typeface="G마켓 산스 TTF Medium" panose="02000000000000000000"/>
              </a:rPr>
              <a:t>=&gt; </a:t>
            </a:r>
            <a:r>
              <a:rPr lang="ko-KR" altLang="en-US" sz="2000" b="1" dirty="0">
                <a:ea typeface="G마켓 산스 TTF Medium" panose="02000000000000000000"/>
              </a:rPr>
              <a:t>가격</a:t>
            </a:r>
            <a:endParaRPr lang="en-US" altLang="ko-KR" sz="2000" b="1" dirty="0">
              <a:ea typeface="G마켓 산스 TTF Medium" panose="02000000000000000000"/>
            </a:endParaRPr>
          </a:p>
          <a:p>
            <a:r>
              <a:rPr lang="ko-KR" altLang="en-US" sz="2000" b="1" dirty="0" err="1">
                <a:ea typeface="G마켓 산스 TTF Medium" panose="02000000000000000000"/>
              </a:rPr>
              <a:t>ㆍ독립변수</a:t>
            </a:r>
            <a:r>
              <a:rPr lang="ko-KR" altLang="en-US" sz="2000" b="1" dirty="0">
                <a:ea typeface="G마켓 산스 TTF Medium" panose="02000000000000000000"/>
              </a:rPr>
              <a:t> </a:t>
            </a:r>
            <a:r>
              <a:rPr lang="en-US" altLang="ko-KR" sz="2000" b="1" dirty="0">
                <a:ea typeface="G마켓 산스 TTF Medium" panose="02000000000000000000"/>
              </a:rPr>
              <a:t>=&gt; </a:t>
            </a:r>
            <a:r>
              <a:rPr lang="ko-KR" altLang="en-US" sz="2000" b="1" dirty="0">
                <a:ea typeface="G마켓 산스 TTF Medium" panose="02000000000000000000"/>
              </a:rPr>
              <a:t>날짜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5A8FC-7CC0-6E84-309F-68744757C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8427" b="15388"/>
          <a:stretch/>
        </p:blipFill>
        <p:spPr>
          <a:xfrm>
            <a:off x="601898" y="8708137"/>
            <a:ext cx="3284302" cy="499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B5F284-3AEB-A527-7BE8-FE660EEC18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321" b="9687"/>
          <a:stretch/>
        </p:blipFill>
        <p:spPr>
          <a:xfrm>
            <a:off x="9584119" y="8708137"/>
            <a:ext cx="2912682" cy="533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EA75BD-EE96-B872-651D-42FA6B1D0EB7}"/>
              </a:ext>
            </a:extLst>
          </p:cNvPr>
          <p:cNvSpPr/>
          <p:nvPr/>
        </p:nvSpPr>
        <p:spPr>
          <a:xfrm>
            <a:off x="565322" y="2782126"/>
            <a:ext cx="8291547" cy="66285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245490-D8CA-C96E-03A2-33BDF5B347C2}"/>
              </a:ext>
            </a:extLst>
          </p:cNvPr>
          <p:cNvSpPr/>
          <p:nvPr/>
        </p:nvSpPr>
        <p:spPr>
          <a:xfrm>
            <a:off x="9216785" y="2782126"/>
            <a:ext cx="8690215" cy="66285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0DCAA5-70F0-A7E0-D35F-FD492EDAFD4B}"/>
              </a:ext>
            </a:extLst>
          </p:cNvPr>
          <p:cNvSpPr/>
          <p:nvPr/>
        </p:nvSpPr>
        <p:spPr>
          <a:xfrm>
            <a:off x="762000" y="8708136"/>
            <a:ext cx="3308522" cy="5334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AC501B5-536F-5062-0ED5-9C7FA9531AEF}"/>
              </a:ext>
            </a:extLst>
          </p:cNvPr>
          <p:cNvSpPr/>
          <p:nvPr/>
        </p:nvSpPr>
        <p:spPr>
          <a:xfrm>
            <a:off x="9609785" y="8765351"/>
            <a:ext cx="3039415" cy="5334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CC89E0-B03C-50F4-2F39-2813D93B0455}"/>
              </a:ext>
            </a:extLst>
          </p:cNvPr>
          <p:cNvSpPr txBox="1"/>
          <p:nvPr/>
        </p:nvSpPr>
        <p:spPr>
          <a:xfrm>
            <a:off x="6236803" y="2916281"/>
            <a:ext cx="2496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ea typeface="G마켓 산스 TTF Medium" panose="02000000000000000000"/>
              </a:rPr>
              <a:t>ㆍ종속변수</a:t>
            </a:r>
            <a:r>
              <a:rPr lang="ko-KR" altLang="en-US" sz="2000" b="1" dirty="0">
                <a:ea typeface="G마켓 산스 TTF Medium" panose="02000000000000000000"/>
              </a:rPr>
              <a:t> </a:t>
            </a:r>
            <a:r>
              <a:rPr lang="en-US" altLang="ko-KR" sz="2000" b="1" dirty="0">
                <a:ea typeface="G마켓 산스 TTF Medium" panose="02000000000000000000"/>
              </a:rPr>
              <a:t>=&gt; </a:t>
            </a:r>
            <a:r>
              <a:rPr lang="ko-KR" altLang="en-US" sz="2000" b="1" dirty="0">
                <a:ea typeface="G마켓 산스 TTF Medium" panose="02000000000000000000"/>
              </a:rPr>
              <a:t>가격</a:t>
            </a:r>
            <a:endParaRPr lang="en-US" altLang="ko-KR" sz="2000" b="1" dirty="0">
              <a:ea typeface="G마켓 산스 TTF Medium" panose="02000000000000000000"/>
            </a:endParaRPr>
          </a:p>
          <a:p>
            <a:r>
              <a:rPr lang="ko-KR" altLang="en-US" sz="2000" b="1" dirty="0" err="1">
                <a:ea typeface="G마켓 산스 TTF Medium" panose="02000000000000000000"/>
              </a:rPr>
              <a:t>ㆍ독립변수</a:t>
            </a:r>
            <a:r>
              <a:rPr lang="ko-KR" altLang="en-US" sz="2000" b="1" dirty="0">
                <a:ea typeface="G마켓 산스 TTF Medium" panose="02000000000000000000"/>
              </a:rPr>
              <a:t> </a:t>
            </a:r>
            <a:r>
              <a:rPr lang="en-US" altLang="ko-KR" sz="2000" b="1" dirty="0">
                <a:ea typeface="G마켓 산스 TTF Medium" panose="02000000000000000000"/>
              </a:rPr>
              <a:t>=&gt; </a:t>
            </a:r>
            <a:r>
              <a:rPr lang="ko-KR" altLang="en-US" sz="2000" b="1" dirty="0">
                <a:ea typeface="G마켓 산스 TTF Medium" panose="02000000000000000000"/>
              </a:rPr>
              <a:t>날짜</a:t>
            </a:r>
          </a:p>
        </p:txBody>
      </p:sp>
    </p:spTree>
    <p:extLst>
      <p:ext uri="{BB962C8B-B14F-4D97-AF65-F5344CB8AC3E}">
        <p14:creationId xmlns:p14="http://schemas.microsoft.com/office/powerpoint/2010/main" val="8752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prophet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D7946-F89A-038E-2BB6-901AEF0676C6}"/>
              </a:ext>
            </a:extLst>
          </p:cNvPr>
          <p:cNvGrpSpPr/>
          <p:nvPr/>
        </p:nvGrpSpPr>
        <p:grpSpPr>
          <a:xfrm>
            <a:off x="1239520" y="1403449"/>
            <a:ext cx="40944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20585D-93E0-7D00-3696-BCB8D184AD39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A9447-6687-9A88-ACE6-7ECFA4127837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최적의 학습일 선정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D8DE11D-E00E-5947-B2F7-BDDA8CEC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16" y="3333844"/>
            <a:ext cx="5244885" cy="5581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0F50E-25A7-E3B9-8FB6-BB8086920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332" y="3467100"/>
            <a:ext cx="7176127" cy="548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E089A2-A8BA-66BE-3367-34723B5E81CC}"/>
              </a:ext>
            </a:extLst>
          </p:cNvPr>
          <p:cNvSpPr txBox="1"/>
          <p:nvPr/>
        </p:nvSpPr>
        <p:spPr>
          <a:xfrm>
            <a:off x="8090050" y="2882325"/>
            <a:ext cx="8201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a typeface="G마켓 산스 TTF Medium" panose="02000000000000000000"/>
              </a:rPr>
              <a:t>*</a:t>
            </a:r>
            <a:r>
              <a:rPr lang="ko-KR" altLang="en-US" sz="3200" b="1" dirty="0">
                <a:ea typeface="G마켓 산스 TTF Medium" panose="02000000000000000000"/>
              </a:rPr>
              <a:t> </a:t>
            </a:r>
            <a:r>
              <a:rPr lang="en-US" altLang="ko-KR" sz="3200" b="1" dirty="0">
                <a:ea typeface="G마켓 산스 TTF Medium" panose="02000000000000000000"/>
              </a:rPr>
              <a:t>80</a:t>
            </a:r>
            <a:r>
              <a:rPr lang="ko-KR" altLang="en-US" sz="3200" b="1" dirty="0">
                <a:ea typeface="G마켓 산스 TTF Medium" panose="02000000000000000000"/>
              </a:rPr>
              <a:t>일 간격 학습 </a:t>
            </a:r>
            <a:r>
              <a:rPr lang="en-US" altLang="ko-KR" sz="3200" b="1" dirty="0">
                <a:ea typeface="G마켓 산스 TTF Medium" panose="02000000000000000000"/>
              </a:rPr>
              <a:t>=&gt;</a:t>
            </a:r>
            <a:r>
              <a:rPr lang="ko-KR" altLang="en-US" sz="3200" b="1" dirty="0">
                <a:ea typeface="G마켓 산스 TTF Medium" panose="02000000000000000000"/>
              </a:rPr>
              <a:t> </a:t>
            </a:r>
            <a:r>
              <a:rPr lang="en-US" altLang="ko-KR" sz="3200" b="1" dirty="0">
                <a:ea typeface="G마켓 산스 TTF Medium" panose="02000000000000000000"/>
              </a:rPr>
              <a:t>7</a:t>
            </a:r>
            <a:r>
              <a:rPr lang="ko-KR" altLang="en-US" sz="3200" b="1" dirty="0">
                <a:ea typeface="G마켓 산스 TTF Medium" panose="02000000000000000000"/>
              </a:rPr>
              <a:t>일 이후 가격 예측 그래프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6FEEDA-1744-4287-7AB3-CADD6648A324}"/>
              </a:ext>
            </a:extLst>
          </p:cNvPr>
          <p:cNvSpPr/>
          <p:nvPr/>
        </p:nvSpPr>
        <p:spPr>
          <a:xfrm>
            <a:off x="990600" y="2702010"/>
            <a:ext cx="5872775" cy="65486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3FADE5-B377-C55C-BB2E-6F8D831C9844}"/>
              </a:ext>
            </a:extLst>
          </p:cNvPr>
          <p:cNvSpPr/>
          <p:nvPr/>
        </p:nvSpPr>
        <p:spPr>
          <a:xfrm>
            <a:off x="7467600" y="2700486"/>
            <a:ext cx="9834943" cy="65486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C9A687-40F9-DD5C-F596-F07D2C64B918}"/>
              </a:ext>
            </a:extLst>
          </p:cNvPr>
          <p:cNvSpPr/>
          <p:nvPr/>
        </p:nvSpPr>
        <p:spPr>
          <a:xfrm>
            <a:off x="1239520" y="4533900"/>
            <a:ext cx="5085080" cy="381000"/>
          </a:xfrm>
          <a:prstGeom prst="roundRect">
            <a:avLst>
              <a:gd name="adj" fmla="val 18092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prophet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D7946-F89A-038E-2BB6-901AEF0676C6}"/>
              </a:ext>
            </a:extLst>
          </p:cNvPr>
          <p:cNvGrpSpPr/>
          <p:nvPr/>
        </p:nvGrpSpPr>
        <p:grpSpPr>
          <a:xfrm>
            <a:off x="1239520" y="1403449"/>
            <a:ext cx="9733280" cy="646331"/>
            <a:chOff x="1066800" y="1068169"/>
            <a:chExt cx="11467145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20585D-93E0-7D00-3696-BCB8D184AD39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A9447-6687-9A88-ACE6-7ECFA4127837}"/>
                </a:ext>
              </a:extLst>
            </p:cNvPr>
            <p:cNvSpPr txBox="1"/>
            <p:nvPr/>
          </p:nvSpPr>
          <p:spPr>
            <a:xfrm>
              <a:off x="1177636" y="1068169"/>
              <a:ext cx="11356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80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학습일로 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7, 14, 28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후 데이터 예측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EBC85B-AED7-C33B-E4D7-81E39522A3DA}"/>
              </a:ext>
            </a:extLst>
          </p:cNvPr>
          <p:cNvGrpSpPr/>
          <p:nvPr/>
        </p:nvGrpSpPr>
        <p:grpSpPr>
          <a:xfrm>
            <a:off x="370508" y="2933700"/>
            <a:ext cx="17333250" cy="5788694"/>
            <a:chOff x="370508" y="2933700"/>
            <a:chExt cx="17333250" cy="57886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BFB5DB-7C91-DDCC-912C-D0695C5D1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889"/>
            <a:stretch/>
          </p:blipFill>
          <p:spPr>
            <a:xfrm>
              <a:off x="457199" y="3843088"/>
              <a:ext cx="5559409" cy="411981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A96D66-1A42-4489-C4C9-ECC6F929EF77}"/>
                </a:ext>
              </a:extLst>
            </p:cNvPr>
            <p:cNvSpPr/>
            <p:nvPr/>
          </p:nvSpPr>
          <p:spPr>
            <a:xfrm>
              <a:off x="370508" y="2933700"/>
              <a:ext cx="5768606" cy="578869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93F09D-7751-1A1B-08C4-90F24568C9B7}"/>
                </a:ext>
              </a:extLst>
            </p:cNvPr>
            <p:cNvSpPr/>
            <p:nvPr/>
          </p:nvSpPr>
          <p:spPr>
            <a:xfrm>
              <a:off x="6148258" y="2933700"/>
              <a:ext cx="5768606" cy="578869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EF162D-55DF-4A82-382C-CF9B13EAEB87}"/>
                </a:ext>
              </a:extLst>
            </p:cNvPr>
            <p:cNvSpPr/>
            <p:nvPr/>
          </p:nvSpPr>
          <p:spPr>
            <a:xfrm>
              <a:off x="11935152" y="2933700"/>
              <a:ext cx="5768606" cy="578869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3CC92E-1EAF-C54B-E768-CDC4713629F5}"/>
                </a:ext>
              </a:extLst>
            </p:cNvPr>
            <p:cNvSpPr txBox="1"/>
            <p:nvPr/>
          </p:nvSpPr>
          <p:spPr>
            <a:xfrm>
              <a:off x="457199" y="3083010"/>
              <a:ext cx="10871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ea typeface="G마켓 산스 TTF Medium" panose="02000000000000000000"/>
                </a:rPr>
                <a:t>*</a:t>
              </a:r>
              <a:r>
                <a:rPr lang="ko-KR" altLang="en-US" sz="3200" b="1" dirty="0">
                  <a:ea typeface="G마켓 산스 TTF Medium" panose="02000000000000000000"/>
                </a:rPr>
                <a:t> </a:t>
              </a:r>
              <a:r>
                <a:rPr lang="en-US" altLang="ko-KR" sz="3200" b="1" dirty="0">
                  <a:ea typeface="G마켓 산스 TTF Medium" panose="02000000000000000000"/>
                </a:rPr>
                <a:t>7</a:t>
              </a:r>
              <a:r>
                <a:rPr lang="ko-KR" altLang="en-US" sz="3200" b="1" dirty="0">
                  <a:ea typeface="G마켓 산스 TTF Medium" panose="02000000000000000000"/>
                </a:rPr>
                <a:t>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92B200-6C06-C862-272D-BF53DA729E60}"/>
                </a:ext>
              </a:extLst>
            </p:cNvPr>
            <p:cNvSpPr txBox="1"/>
            <p:nvPr/>
          </p:nvSpPr>
          <p:spPr>
            <a:xfrm>
              <a:off x="6215055" y="3077939"/>
              <a:ext cx="1295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ea typeface="G마켓 산스 TTF Medium" panose="02000000000000000000"/>
                </a:rPr>
                <a:t>*</a:t>
              </a:r>
              <a:r>
                <a:rPr lang="ko-KR" altLang="en-US" sz="3200" b="1" dirty="0">
                  <a:ea typeface="G마켓 산스 TTF Medium" panose="02000000000000000000"/>
                </a:rPr>
                <a:t> </a:t>
              </a:r>
              <a:r>
                <a:rPr lang="en-US" altLang="ko-KR" sz="3200" b="1" dirty="0">
                  <a:ea typeface="G마켓 산스 TTF Medium" panose="02000000000000000000"/>
                </a:rPr>
                <a:t>14</a:t>
              </a:r>
              <a:r>
                <a:rPr lang="ko-KR" altLang="en-US" sz="3200" b="1" dirty="0">
                  <a:ea typeface="G마켓 산스 TTF Medium" panose="02000000000000000000"/>
                </a:rPr>
                <a:t>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F18D50-0103-EEED-7B60-C197FF49326E}"/>
                </a:ext>
              </a:extLst>
            </p:cNvPr>
            <p:cNvSpPr txBox="1"/>
            <p:nvPr/>
          </p:nvSpPr>
          <p:spPr>
            <a:xfrm>
              <a:off x="11972911" y="3077939"/>
              <a:ext cx="1295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ea typeface="G마켓 산스 TTF Medium" panose="02000000000000000000"/>
                </a:rPr>
                <a:t>*</a:t>
              </a:r>
              <a:r>
                <a:rPr lang="ko-KR" altLang="en-US" sz="3200" b="1" dirty="0">
                  <a:ea typeface="G마켓 산스 TTF Medium" panose="02000000000000000000"/>
                </a:rPr>
                <a:t> </a:t>
              </a:r>
              <a:r>
                <a:rPr lang="en-US" altLang="ko-KR" sz="3200" b="1" dirty="0">
                  <a:ea typeface="G마켓 산스 TTF Medium" panose="02000000000000000000"/>
                </a:rPr>
                <a:t>28</a:t>
              </a:r>
              <a:r>
                <a:rPr lang="ko-KR" altLang="en-US" sz="3200" b="1" dirty="0">
                  <a:ea typeface="G마켓 산스 TTF Medium" panose="02000000000000000000"/>
                </a:rPr>
                <a:t>일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9F66A4-C3B3-C70D-5E80-4106520D3237}"/>
              </a:ext>
            </a:extLst>
          </p:cNvPr>
          <p:cNvSpPr txBox="1"/>
          <p:nvPr/>
        </p:nvSpPr>
        <p:spPr>
          <a:xfrm>
            <a:off x="304800" y="9581495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G마켓 산스 TTF Medium" panose="02000000000000000000"/>
              </a:rPr>
              <a:t>※ </a:t>
            </a:r>
            <a:r>
              <a:rPr lang="en-US" altLang="ko-KR" sz="2400" b="1" dirty="0" err="1">
                <a:ea typeface="G마켓 산스 TTF Medium" panose="02000000000000000000"/>
              </a:rPr>
              <a:t>rmse</a:t>
            </a:r>
            <a:r>
              <a:rPr lang="ko-KR" altLang="en-US" sz="2400" b="1" dirty="0">
                <a:ea typeface="G마켓 산스 TTF Medium" panose="02000000000000000000"/>
              </a:rPr>
              <a:t>가 목표기준인 </a:t>
            </a:r>
            <a:r>
              <a:rPr lang="en-US" altLang="ko-KR" sz="2400" b="1" dirty="0">
                <a:ea typeface="G마켓 산스 TTF Medium" panose="02000000000000000000"/>
              </a:rPr>
              <a:t>10 </a:t>
            </a:r>
            <a:r>
              <a:rPr lang="ko-KR" altLang="en-US" sz="2400" b="1" dirty="0">
                <a:ea typeface="G마켓 산스 TTF Medium" panose="02000000000000000000"/>
              </a:rPr>
              <a:t>보다 높아 모델 채택 불가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478142C-3F89-A3C9-7C44-B32B71DA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38" r="81247" b="4991"/>
          <a:stretch/>
        </p:blipFill>
        <p:spPr>
          <a:xfrm>
            <a:off x="560552" y="7924651"/>
            <a:ext cx="1664608" cy="3602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9A5232-4B89-2766-AC4C-4CACDE9ED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15" r="55134" b="777"/>
          <a:stretch/>
        </p:blipFill>
        <p:spPr>
          <a:xfrm>
            <a:off x="578839" y="8323117"/>
            <a:ext cx="3982488" cy="2799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C70FD6-56F4-0199-1769-1110B7AB0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158" r="57170"/>
          <a:stretch/>
        </p:blipFill>
        <p:spPr>
          <a:xfrm>
            <a:off x="6344524" y="8292586"/>
            <a:ext cx="3724775" cy="360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A5638-E9B6-5355-2D3B-16EAD927B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26"/>
          <a:stretch/>
        </p:blipFill>
        <p:spPr>
          <a:xfrm>
            <a:off x="6269545" y="3843088"/>
            <a:ext cx="5414727" cy="41170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7B041F9-3EC8-CDAC-CC42-08EBC9DE3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356" r="78429" b="4816"/>
          <a:stretch/>
        </p:blipFill>
        <p:spPr>
          <a:xfrm>
            <a:off x="12344399" y="7989170"/>
            <a:ext cx="1752601" cy="2666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E3D8CAC-DBDF-86D1-DED8-6FAE801B8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727" r="78324" b="4431"/>
          <a:stretch/>
        </p:blipFill>
        <p:spPr>
          <a:xfrm>
            <a:off x="6356716" y="7941174"/>
            <a:ext cx="1885075" cy="36021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D714F3-A230-364A-BFBB-FCF6C908D0F3}"/>
              </a:ext>
            </a:extLst>
          </p:cNvPr>
          <p:cNvGrpSpPr/>
          <p:nvPr/>
        </p:nvGrpSpPr>
        <p:grpSpPr>
          <a:xfrm>
            <a:off x="513855" y="7960111"/>
            <a:ext cx="15548986" cy="681197"/>
            <a:chOff x="513855" y="7960111"/>
            <a:chExt cx="15548986" cy="68119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B28D2D2-E2E7-2799-8DC5-6552BA429049}"/>
                </a:ext>
              </a:extLst>
            </p:cNvPr>
            <p:cNvSpPr/>
            <p:nvPr/>
          </p:nvSpPr>
          <p:spPr>
            <a:xfrm>
              <a:off x="513855" y="7962900"/>
              <a:ext cx="3823527" cy="678408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AB45ED9-8FFE-463B-B239-A9253A33CCF6}"/>
                </a:ext>
              </a:extLst>
            </p:cNvPr>
            <p:cNvSpPr/>
            <p:nvPr/>
          </p:nvSpPr>
          <p:spPr>
            <a:xfrm>
              <a:off x="12239314" y="7960111"/>
              <a:ext cx="3823527" cy="678408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F5091E4-33BA-0C69-E90E-C086F423D147}"/>
                </a:ext>
              </a:extLst>
            </p:cNvPr>
            <p:cNvSpPr/>
            <p:nvPr/>
          </p:nvSpPr>
          <p:spPr>
            <a:xfrm>
              <a:off x="6318556" y="7960111"/>
              <a:ext cx="3823527" cy="678408"/>
            </a:xfrm>
            <a:prstGeom prst="roundRect">
              <a:avLst>
                <a:gd name="adj" fmla="val 18092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67A89D2-E845-02EB-51AF-629124F9E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739"/>
          <a:stretch/>
        </p:blipFill>
        <p:spPr>
          <a:xfrm>
            <a:off x="12224074" y="3860242"/>
            <a:ext cx="5142034" cy="3845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B0BF10-F229-E798-00F6-54834ED51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431" r="57649"/>
          <a:stretch/>
        </p:blipFill>
        <p:spPr>
          <a:xfrm>
            <a:off x="12344399" y="8284868"/>
            <a:ext cx="3440916" cy="3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681835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01. </a:t>
            </a:r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프로젝트 개요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831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LSTM 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A2A923-6D1E-B5AA-C47C-B1AA98E1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4" y="2552700"/>
            <a:ext cx="3247666" cy="7239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6D01891-C997-82A4-0171-79A4152C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81" y="6225647"/>
            <a:ext cx="3826955" cy="14214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979F2A-2E5A-ADD3-80BE-E6AFC654A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381" y="4456908"/>
            <a:ext cx="3826955" cy="14214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9E4F6F7-E506-7463-7EFE-F91734A5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349" y="4385836"/>
            <a:ext cx="4209651" cy="156358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AA2CFC1-312D-C729-156A-17C955B72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381" y="7994387"/>
            <a:ext cx="3826955" cy="142144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6D777C1-0B24-C1EB-9A5F-FA545E9C5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381" y="2688169"/>
            <a:ext cx="3826955" cy="142144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75B138C-1873-2FA9-FE04-80D0318CE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49" y="7923315"/>
            <a:ext cx="4209651" cy="1563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3C1A183-68A4-E12F-CD02-81967BFAC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5349" y="2617097"/>
            <a:ext cx="4209651" cy="1563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63A07BF-CADC-775F-A7C5-7B5D003AF7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5349" y="6154575"/>
            <a:ext cx="4209651" cy="156358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F626ED-823F-45D3-065A-E40E843D82DE}"/>
              </a:ext>
            </a:extLst>
          </p:cNvPr>
          <p:cNvSpPr txBox="1"/>
          <p:nvPr/>
        </p:nvSpPr>
        <p:spPr>
          <a:xfrm>
            <a:off x="4548117" y="9563100"/>
            <a:ext cx="375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［ 상위 ４개 변수 ］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93F643-77A0-CBEC-69A1-55888B092E49}"/>
              </a:ext>
            </a:extLst>
          </p:cNvPr>
          <p:cNvSpPr txBox="1"/>
          <p:nvPr/>
        </p:nvSpPr>
        <p:spPr>
          <a:xfrm>
            <a:off x="9201549" y="9563100"/>
            <a:ext cx="413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［ 하위 ４개 변수 ］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869E511-1147-0B5F-0C4A-D091EA19B6F3}"/>
              </a:ext>
            </a:extLst>
          </p:cNvPr>
          <p:cNvGrpSpPr/>
          <p:nvPr/>
        </p:nvGrpSpPr>
        <p:grpSpPr>
          <a:xfrm>
            <a:off x="2286000" y="2522220"/>
            <a:ext cx="15432482" cy="7543800"/>
            <a:chOff x="2286000" y="2522220"/>
            <a:chExt cx="15432482" cy="75438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04C92A-76C2-3B42-8B45-009505AAB85F}"/>
                </a:ext>
              </a:extLst>
            </p:cNvPr>
            <p:cNvSpPr txBox="1"/>
            <p:nvPr/>
          </p:nvSpPr>
          <p:spPr>
            <a:xfrm>
              <a:off x="14593824" y="5513323"/>
              <a:ext cx="31246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상관성이 낮은 </a:t>
              </a:r>
              <a:endParaRPr lang="en-US" altLang="ko-KR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하위 ４개 </a:t>
              </a:r>
              <a:endParaRPr lang="en-US" altLang="ko-KR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변수 제거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18D6D0F-9901-50AE-35C4-2222C01B8C6A}"/>
                </a:ext>
              </a:extLst>
            </p:cNvPr>
            <p:cNvGrpSpPr/>
            <p:nvPr/>
          </p:nvGrpSpPr>
          <p:grpSpPr>
            <a:xfrm>
              <a:off x="2286000" y="2522220"/>
              <a:ext cx="12307824" cy="7543800"/>
              <a:chOff x="2286000" y="2522220"/>
              <a:chExt cx="12307824" cy="7543800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CCED19E-3CC9-356A-AEDF-F12F74DDFC39}"/>
                  </a:ext>
                </a:extLst>
              </p:cNvPr>
              <p:cNvGrpSpPr/>
              <p:nvPr/>
            </p:nvGrpSpPr>
            <p:grpSpPr>
              <a:xfrm>
                <a:off x="14004182" y="6082725"/>
                <a:ext cx="589642" cy="584775"/>
                <a:chOff x="13242182" y="6082725"/>
                <a:chExt cx="589642" cy="584775"/>
              </a:xfrm>
            </p:grpSpPr>
            <p:sp>
              <p:nvSpPr>
                <p:cNvPr id="53" name="화살표: 갈매기형 수장 52">
                  <a:extLst>
                    <a:ext uri="{FF2B5EF4-FFF2-40B4-BE49-F238E27FC236}">
                      <a16:creationId xmlns:a16="http://schemas.microsoft.com/office/drawing/2014/main" id="{E4D456DE-12B3-4C4D-F957-9F15310A431A}"/>
                    </a:ext>
                  </a:extLst>
                </p:cNvPr>
                <p:cNvSpPr/>
                <p:nvPr/>
              </p:nvSpPr>
              <p:spPr>
                <a:xfrm>
                  <a:off x="13242182" y="6082725"/>
                  <a:ext cx="360583" cy="584775"/>
                </a:xfrm>
                <a:prstGeom prst="chevron">
                  <a:avLst/>
                </a:prstGeom>
                <a:solidFill>
                  <a:srgbClr val="FD8A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화살표: 갈매기형 수장 53">
                  <a:extLst>
                    <a:ext uri="{FF2B5EF4-FFF2-40B4-BE49-F238E27FC236}">
                      <a16:creationId xmlns:a16="http://schemas.microsoft.com/office/drawing/2014/main" id="{EDC58DD4-278F-8FEC-A883-A48FC26F99E5}"/>
                    </a:ext>
                  </a:extLst>
                </p:cNvPr>
                <p:cNvSpPr/>
                <p:nvPr/>
              </p:nvSpPr>
              <p:spPr>
                <a:xfrm>
                  <a:off x="13471241" y="6082725"/>
                  <a:ext cx="360583" cy="584775"/>
                </a:xfrm>
                <a:prstGeom prst="chevron">
                  <a:avLst/>
                </a:prstGeom>
                <a:solidFill>
                  <a:srgbClr val="FD8A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3172723-E249-0158-1972-B26B22A18539}"/>
                  </a:ext>
                </a:extLst>
              </p:cNvPr>
              <p:cNvSpPr/>
              <p:nvPr/>
            </p:nvSpPr>
            <p:spPr>
              <a:xfrm>
                <a:off x="2286000" y="8191500"/>
                <a:ext cx="1617956" cy="1532878"/>
              </a:xfrm>
              <a:prstGeom prst="rect">
                <a:avLst/>
              </a:prstGeom>
              <a:noFill/>
              <a:ln w="57150">
                <a:solidFill>
                  <a:srgbClr val="FD8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7FCF179-5A0F-EC56-3E32-EE43DEC8B029}"/>
                  </a:ext>
                </a:extLst>
              </p:cNvPr>
              <p:cNvSpPr/>
              <p:nvPr/>
            </p:nvSpPr>
            <p:spPr>
              <a:xfrm>
                <a:off x="8924628" y="2522220"/>
                <a:ext cx="4585777" cy="7543800"/>
              </a:xfrm>
              <a:prstGeom prst="rect">
                <a:avLst/>
              </a:prstGeom>
              <a:noFill/>
              <a:ln w="57150">
                <a:solidFill>
                  <a:srgbClr val="FD8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CBF3B7-017B-BCBE-C8E8-65D2DC166FD5}"/>
              </a:ext>
            </a:extLst>
          </p:cNvPr>
          <p:cNvGrpSpPr/>
          <p:nvPr/>
        </p:nvGrpSpPr>
        <p:grpSpPr>
          <a:xfrm>
            <a:off x="1087120" y="1372969"/>
            <a:ext cx="10439400" cy="646331"/>
            <a:chOff x="1066800" y="1068169"/>
            <a:chExt cx="10439400" cy="6463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145DCAF-16A6-02BB-F4D1-C5C6EB23EDFF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60AC19-ABD0-3AC9-2A06-A93BA37EABF6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각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변수의 상관계수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절댓값</a:t>
              </a:r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및 시각화 그래프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62F1DF4B-1A82-1EFD-BFDA-5D09DA574396}"/>
              </a:ext>
            </a:extLst>
          </p:cNvPr>
          <p:cNvGrpSpPr/>
          <p:nvPr/>
        </p:nvGrpSpPr>
        <p:grpSpPr>
          <a:xfrm>
            <a:off x="11634052" y="6346540"/>
            <a:ext cx="4601503" cy="1079870"/>
            <a:chOff x="11762809" y="6000639"/>
            <a:chExt cx="4601505" cy="10798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FCD147-4E1A-2CD2-D8F4-B8698FB42FB8}"/>
                </a:ext>
              </a:extLst>
            </p:cNvPr>
            <p:cNvSpPr/>
            <p:nvPr/>
          </p:nvSpPr>
          <p:spPr>
            <a:xfrm>
              <a:off x="11762809" y="6000639"/>
              <a:ext cx="1524001" cy="45411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642CAF-4E7C-025B-6AF1-488D9B81FADF}"/>
                </a:ext>
              </a:extLst>
            </p:cNvPr>
            <p:cNvSpPr/>
            <p:nvPr/>
          </p:nvSpPr>
          <p:spPr>
            <a:xfrm>
              <a:off x="13394468" y="6000639"/>
              <a:ext cx="2969846" cy="45411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AC9BD-8B97-5EAE-33B0-F9CF700FC894}"/>
                </a:ext>
              </a:extLst>
            </p:cNvPr>
            <p:cNvSpPr/>
            <p:nvPr/>
          </p:nvSpPr>
          <p:spPr>
            <a:xfrm>
              <a:off x="12342493" y="6626399"/>
              <a:ext cx="2878194" cy="45411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D4AF82-4CCE-6C16-2FF3-3AE337455CCD}"/>
                </a:ext>
              </a:extLst>
            </p:cNvPr>
            <p:cNvSpPr/>
            <p:nvPr/>
          </p:nvSpPr>
          <p:spPr>
            <a:xfrm>
              <a:off x="15257516" y="6626399"/>
              <a:ext cx="553515" cy="45411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LSTM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CBF3B7-017B-BCBE-C8E8-65D2DC166FD5}"/>
              </a:ext>
            </a:extLst>
          </p:cNvPr>
          <p:cNvGrpSpPr/>
          <p:nvPr/>
        </p:nvGrpSpPr>
        <p:grpSpPr>
          <a:xfrm>
            <a:off x="1087120" y="1372969"/>
            <a:ext cx="6532880" cy="1200329"/>
            <a:chOff x="1066800" y="1068169"/>
            <a:chExt cx="10439400" cy="120032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145DCAF-16A6-02BB-F4D1-C5C6EB23EDFF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60AC19-ABD0-3AC9-2A06-A93BA37EABF6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모델링에 사용할 독립변수 탐색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8A45E2-2607-F32F-6E8C-6BD4E812D08A}"/>
              </a:ext>
            </a:extLst>
          </p:cNvPr>
          <p:cNvGrpSpPr/>
          <p:nvPr/>
        </p:nvGrpSpPr>
        <p:grpSpPr>
          <a:xfrm>
            <a:off x="17068800" y="5629945"/>
            <a:ext cx="589642" cy="584775"/>
            <a:chOff x="14004182" y="6082725"/>
            <a:chExt cx="589642" cy="584775"/>
          </a:xfrm>
        </p:grpSpPr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320EF033-7F57-ACCF-E910-622727075CF8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773940EC-8540-40CD-7874-70174220B0B4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8198C1D-B360-A3F5-29A7-631DEA22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17" y="2747620"/>
            <a:ext cx="9655743" cy="6934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4940FB-4A87-97EF-E32D-0E3FABA264D7}"/>
              </a:ext>
            </a:extLst>
          </p:cNvPr>
          <p:cNvSpPr/>
          <p:nvPr/>
        </p:nvSpPr>
        <p:spPr>
          <a:xfrm>
            <a:off x="1184590" y="3238500"/>
            <a:ext cx="9254810" cy="529454"/>
          </a:xfrm>
          <a:prstGeom prst="rect">
            <a:avLst/>
          </a:prstGeom>
          <a:noFill/>
          <a:ln w="5715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10DACB-556F-DAF2-5E4D-2F3347BE5EB5}"/>
              </a:ext>
            </a:extLst>
          </p:cNvPr>
          <p:cNvGrpSpPr/>
          <p:nvPr/>
        </p:nvGrpSpPr>
        <p:grpSpPr>
          <a:xfrm rot="5400000">
            <a:off x="13629153" y="5318291"/>
            <a:ext cx="589642" cy="584775"/>
            <a:chOff x="14004182" y="6082725"/>
            <a:chExt cx="589642" cy="584775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C454D465-5566-0D9C-594A-6544B8503045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8B9FFCCD-1473-467E-D044-EBBD415AFA08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5EAA07-FA31-5433-B4FD-245332DE80E8}"/>
              </a:ext>
            </a:extLst>
          </p:cNvPr>
          <p:cNvSpPr txBox="1"/>
          <p:nvPr/>
        </p:nvSpPr>
        <p:spPr>
          <a:xfrm>
            <a:off x="10533075" y="3640938"/>
            <a:ext cx="6781800" cy="5209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가능한 모든 독립변수들의 </a:t>
            </a:r>
            <a:endParaRPr lang="en-US" altLang="ko-KR" sz="28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조합을 생성</a:t>
            </a:r>
            <a:endParaRPr lang="en-US" altLang="ko-KR" sz="28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달러 환율</a:t>
            </a:r>
            <a:r>
              <a:rPr lang="en-US" altLang="ko-KR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금속광물 수입금액</a:t>
            </a:r>
            <a:r>
              <a:rPr lang="en-US" altLang="ko-KR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국제유가</a:t>
            </a:r>
            <a:r>
              <a:rPr lang="en-US" altLang="ko-KR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(Dubai), </a:t>
            </a: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</a:t>
            </a:r>
            <a:endParaRPr lang="en-US" altLang="ko-KR" sz="28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독립변수를 적용한 모델이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가장 좋은 성능을 보임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36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742958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과정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LSTM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963004-DE1B-AC18-64C2-9046176A0358}"/>
              </a:ext>
            </a:extLst>
          </p:cNvPr>
          <p:cNvGrpSpPr/>
          <p:nvPr/>
        </p:nvGrpSpPr>
        <p:grpSpPr>
          <a:xfrm>
            <a:off x="1066800" y="1371087"/>
            <a:ext cx="6324600" cy="646331"/>
            <a:chOff x="1066800" y="1068169"/>
            <a:chExt cx="10439400" cy="6463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4B6DE4-62C2-66F3-010E-B4768325441D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9E992F-4C63-026F-3BD3-A79CAD3F746A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r>
                <a:rPr lang="ko-KR" altLang="en-US" sz="3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개의 독립변수를 이용한 예측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8FFD92-B6A8-F5A0-3EAC-3DBFA0A628CD}"/>
              </a:ext>
            </a:extLst>
          </p:cNvPr>
          <p:cNvGrpSpPr/>
          <p:nvPr/>
        </p:nvGrpSpPr>
        <p:grpSpPr>
          <a:xfrm>
            <a:off x="1447800" y="2933700"/>
            <a:ext cx="15392400" cy="5049447"/>
            <a:chOff x="1752600" y="2933700"/>
            <a:chExt cx="14782800" cy="50494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3C1EA9-5818-3632-000A-09DE7326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933700"/>
              <a:ext cx="14782800" cy="50494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1278CA-9960-2E2A-7580-4EE75E2CB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144" t="2114" r="814" b="84909"/>
            <a:stretch/>
          </p:blipFill>
          <p:spPr>
            <a:xfrm>
              <a:off x="14477999" y="3006725"/>
              <a:ext cx="1976603" cy="793491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44B1DA0-4F81-EC5D-BCC4-5DF4E6BD2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9" b="11355"/>
          <a:stretch/>
        </p:blipFill>
        <p:spPr>
          <a:xfrm>
            <a:off x="2286000" y="8632821"/>
            <a:ext cx="3364949" cy="10064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84B2DB-97BB-C31C-8633-327710589A3B}"/>
              </a:ext>
            </a:extLst>
          </p:cNvPr>
          <p:cNvGrpSpPr/>
          <p:nvPr/>
        </p:nvGrpSpPr>
        <p:grpSpPr>
          <a:xfrm>
            <a:off x="6344558" y="8632820"/>
            <a:ext cx="9886042" cy="854080"/>
            <a:chOff x="6344558" y="8632820"/>
            <a:chExt cx="9886042" cy="8540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32849A0-23DF-B030-268B-E33AA2A56C07}"/>
                </a:ext>
              </a:extLst>
            </p:cNvPr>
            <p:cNvGrpSpPr/>
            <p:nvPr/>
          </p:nvGrpSpPr>
          <p:grpSpPr>
            <a:xfrm>
              <a:off x="6344558" y="8853672"/>
              <a:ext cx="589642" cy="584775"/>
              <a:chOff x="14004182" y="6082725"/>
              <a:chExt cx="589642" cy="584775"/>
            </a:xfrm>
          </p:grpSpPr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B16B05D7-0BF3-B9B4-CF0E-3DDC8233E759}"/>
                  </a:ext>
                </a:extLst>
              </p:cNvPr>
              <p:cNvSpPr/>
              <p:nvPr/>
            </p:nvSpPr>
            <p:spPr>
              <a:xfrm>
                <a:off x="14004182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A867E96E-963E-C462-EE84-31D3F4394018}"/>
                  </a:ext>
                </a:extLst>
              </p:cNvPr>
              <p:cNvSpPr/>
              <p:nvPr/>
            </p:nvSpPr>
            <p:spPr>
              <a:xfrm>
                <a:off x="14233241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0CB9E5-47B8-5A8C-3DC8-3427E206D59C}"/>
                </a:ext>
              </a:extLst>
            </p:cNvPr>
            <p:cNvGrpSpPr/>
            <p:nvPr/>
          </p:nvGrpSpPr>
          <p:grpSpPr>
            <a:xfrm>
              <a:off x="7467600" y="8632820"/>
              <a:ext cx="8763000" cy="854080"/>
              <a:chOff x="7086600" y="8632820"/>
              <a:chExt cx="9677400" cy="85408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C4A380A-8580-6200-7C64-8FE9C216D60D}"/>
                  </a:ext>
                </a:extLst>
              </p:cNvPr>
              <p:cNvSpPr/>
              <p:nvPr/>
            </p:nvSpPr>
            <p:spPr>
              <a:xfrm>
                <a:off x="13359198" y="8828773"/>
                <a:ext cx="3384605" cy="584775"/>
              </a:xfrm>
              <a:prstGeom prst="rect">
                <a:avLst/>
              </a:prstGeom>
              <a:solidFill>
                <a:srgbClr val="FD8A69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B623D3-8D0A-25F1-79C4-87C86F4630C0}"/>
                  </a:ext>
                </a:extLst>
              </p:cNvPr>
              <p:cNvSpPr txBox="1"/>
              <p:nvPr/>
            </p:nvSpPr>
            <p:spPr>
              <a:xfrm>
                <a:off x="7086600" y="8632820"/>
                <a:ext cx="9677400" cy="85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b="0" i="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높은 </a:t>
                </a:r>
                <a:r>
                  <a:rPr lang="en-US" altLang="ko-KR" sz="2800" b="0" i="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RMSE</a:t>
                </a:r>
                <a:r>
                  <a:rPr lang="ko-KR" altLang="en-US" sz="2800" b="0" i="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:r>
                  <a:rPr lang="ko-KR" altLang="en-US" sz="2800" b="0" i="0" dirty="0" err="1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음수값의</a:t>
                </a:r>
                <a:r>
                  <a:rPr lang="ko-KR" altLang="en-US" sz="2800" b="0" i="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altLang="ko-KR" sz="2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R2</a:t>
                </a:r>
                <a:r>
                  <a:rPr lang="ko-KR" altLang="en-US" sz="2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도출로  </a:t>
                </a:r>
                <a:r>
                  <a:rPr lang="ko-KR" altLang="en-US" sz="36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모델 사용 불가</a:t>
                </a:r>
                <a:endParaRPr lang="en-US" altLang="ko-KR" sz="28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5476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0D55-07F6-54AB-4083-91D5BEA3AA65}"/>
              </a:ext>
            </a:extLst>
          </p:cNvPr>
          <p:cNvSpPr/>
          <p:nvPr/>
        </p:nvSpPr>
        <p:spPr>
          <a:xfrm>
            <a:off x="1989666" y="7301256"/>
            <a:ext cx="9532269" cy="533400"/>
          </a:xfrm>
          <a:prstGeom prst="rect">
            <a:avLst/>
          </a:prstGeom>
          <a:solidFill>
            <a:srgbClr val="FD8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8EBF0-AB3E-F579-9351-811A620B98B6}"/>
              </a:ext>
            </a:extLst>
          </p:cNvPr>
          <p:cNvSpPr txBox="1"/>
          <p:nvPr/>
        </p:nvSpPr>
        <p:spPr>
          <a:xfrm>
            <a:off x="1366610" y="6558305"/>
            <a:ext cx="15554781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2022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년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6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월에 발표된 시계열 예측 모델 </a:t>
            </a:r>
            <a:endParaRPr lang="en-US" altLang="ko-KR" sz="2800" spc="-5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pPr marL="45720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일부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LTSF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Long-term Time Series Forecasting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에서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SOTA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를 달성함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</a:p>
          <a:p>
            <a:pPr marL="45720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</a:t>
            </a:r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Auto</a:t>
            </a:r>
            <a:r>
              <a:rPr lang="en-US" altLang="ko-KR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former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에서 사용된 분해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방식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에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선형 레이어를 결합한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단순</a:t>
            </a:r>
            <a:r>
              <a:rPr lang="ko-KR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한 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구조</a:t>
            </a:r>
            <a:endParaRPr lang="ko-KR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pPr marL="457200" lvl="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Darts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라이브러리에서 </a:t>
            </a:r>
            <a:r>
              <a:rPr lang="en-US" altLang="ko-KR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DLinear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모델 사용 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날짜와 </a:t>
            </a:r>
            <a:r>
              <a:rPr lang="ko-KR" altLang="en-US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목표값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만으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시계열 데이터 예측 가능 </a:t>
            </a:r>
            <a:endParaRPr lang="ko-KR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21739-D8CA-5732-D0C1-0E0E71695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68" b="22115"/>
          <a:stretch/>
        </p:blipFill>
        <p:spPr bwMode="auto">
          <a:xfrm>
            <a:off x="4076700" y="2171700"/>
            <a:ext cx="10134600" cy="4083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174242-8F16-4A99-2D0D-1080F0181094}"/>
              </a:ext>
            </a:extLst>
          </p:cNvPr>
          <p:cNvGrpSpPr/>
          <p:nvPr/>
        </p:nvGrpSpPr>
        <p:grpSpPr>
          <a:xfrm>
            <a:off x="1087120" y="1372969"/>
            <a:ext cx="4323080" cy="646331"/>
            <a:chOff x="1066800" y="1068169"/>
            <a:chExt cx="10439400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50A3A0-8EF4-2B4D-77DB-5104572BD073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43A7F-09E5-A159-126B-068DA3E9F962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en-US" altLang="ko-KR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Model </a:t>
              </a:r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?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D8FFB87-B376-3ADF-72F1-50B21625A379}"/>
              </a:ext>
            </a:extLst>
          </p:cNvPr>
          <p:cNvSpPr txBox="1"/>
          <p:nvPr/>
        </p:nvSpPr>
        <p:spPr>
          <a:xfrm>
            <a:off x="9220200" y="9514058"/>
            <a:ext cx="89916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latinLnBrk="1">
              <a:lnSpc>
                <a:spcPct val="115000"/>
              </a:lnSpc>
            </a:pP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Ailing Zeng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Muxi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Chen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Lei Zhang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Qiang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Xu</a:t>
            </a:r>
          </a:p>
          <a:p>
            <a:pPr lvl="0" algn="r" latinLnBrk="1">
              <a:lnSpc>
                <a:spcPct val="115000"/>
              </a:lnSpc>
            </a:pPr>
            <a:r>
              <a:rPr lang="ko-KR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『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Are Transformers Effective for Time Series Forecasting? 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』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(26 May 2022)</a:t>
            </a:r>
            <a:endParaRPr lang="ko-KR" altLang="ko-KR" sz="105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5F804-B8DA-4B0C-CBB5-F4CB04E9DDFE}"/>
              </a:ext>
            </a:extLst>
          </p:cNvPr>
          <p:cNvSpPr txBox="1"/>
          <p:nvPr/>
        </p:nvSpPr>
        <p:spPr>
          <a:xfrm>
            <a:off x="9093363" y="7346982"/>
            <a:ext cx="1438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SOTA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6760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0D55-07F6-54AB-4083-91D5BEA3AA65}"/>
              </a:ext>
            </a:extLst>
          </p:cNvPr>
          <p:cNvSpPr/>
          <p:nvPr/>
        </p:nvSpPr>
        <p:spPr>
          <a:xfrm>
            <a:off x="1989666" y="7301256"/>
            <a:ext cx="9532269" cy="533400"/>
          </a:xfrm>
          <a:prstGeom prst="rect">
            <a:avLst/>
          </a:prstGeom>
          <a:solidFill>
            <a:srgbClr val="FD8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8EBF0-AB3E-F579-9351-811A620B98B6}"/>
              </a:ext>
            </a:extLst>
          </p:cNvPr>
          <p:cNvSpPr txBox="1"/>
          <p:nvPr/>
        </p:nvSpPr>
        <p:spPr>
          <a:xfrm>
            <a:off x="1366610" y="6558305"/>
            <a:ext cx="15554781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2022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년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6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월에 발표된 시계열 예측 모델 </a:t>
            </a:r>
            <a:endParaRPr lang="en-US" altLang="ko-KR" sz="2800" spc="-5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pPr marL="45720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일부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LTSF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Long-term Time Series Forecasting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에서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SOTA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를 달성함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</a:p>
          <a:p>
            <a:pPr marL="45720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</a:t>
            </a:r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Auto</a:t>
            </a:r>
            <a:r>
              <a:rPr lang="en-US" altLang="ko-KR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former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에서 사용된 분해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방식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에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 선형 레이어를 결합한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 panose="020B0502040204020203" pitchFamily="34" charset="0"/>
              </a:rPr>
              <a:t>단순</a:t>
            </a:r>
            <a:r>
              <a:rPr lang="ko-KR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한 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구조</a:t>
            </a:r>
            <a:endParaRPr lang="ko-KR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pPr marL="457200" lvl="0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Darts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라이브러리에서 </a:t>
            </a:r>
            <a:r>
              <a:rPr lang="en-US" altLang="ko-KR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DLinear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모델 사용 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날짜와 </a:t>
            </a:r>
            <a:r>
              <a:rPr lang="ko-KR" altLang="en-US" sz="2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목표값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만으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로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시계열 데이터 예측 가능 </a:t>
            </a:r>
            <a:endParaRPr lang="ko-KR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174242-8F16-4A99-2D0D-1080F0181094}"/>
              </a:ext>
            </a:extLst>
          </p:cNvPr>
          <p:cNvGrpSpPr/>
          <p:nvPr/>
        </p:nvGrpSpPr>
        <p:grpSpPr>
          <a:xfrm>
            <a:off x="1087120" y="1372969"/>
            <a:ext cx="4323080" cy="646331"/>
            <a:chOff x="1066800" y="1068169"/>
            <a:chExt cx="10439400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50A3A0-8EF4-2B4D-77DB-5104572BD073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43A7F-09E5-A159-126B-068DA3E9F962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en-US" altLang="ko-KR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Model </a:t>
              </a:r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?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D8FFB87-B376-3ADF-72F1-50B21625A379}"/>
              </a:ext>
            </a:extLst>
          </p:cNvPr>
          <p:cNvSpPr txBox="1"/>
          <p:nvPr/>
        </p:nvSpPr>
        <p:spPr>
          <a:xfrm>
            <a:off x="9220200" y="9514058"/>
            <a:ext cx="89916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latinLnBrk="1">
              <a:lnSpc>
                <a:spcPct val="115000"/>
              </a:lnSpc>
            </a:pP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Ailing Zeng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Muxi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Chen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Lei Zhang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en-US" altLang="ko-KR" sz="1400" b="0" i="0" u="none" strike="noStrike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Qiang</a:t>
            </a:r>
            <a:r>
              <a:rPr lang="en-US" altLang="ko-KR" sz="1400" b="0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Xu</a:t>
            </a:r>
          </a:p>
          <a:p>
            <a:pPr lvl="0" algn="r" latinLnBrk="1">
              <a:lnSpc>
                <a:spcPct val="115000"/>
              </a:lnSpc>
            </a:pPr>
            <a:r>
              <a:rPr lang="ko-KR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『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Are Transformers Effective for Time Series Forecasting? 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』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(26 May 2022)</a:t>
            </a:r>
            <a:endParaRPr lang="ko-KR" altLang="ko-KR" sz="105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CBF74-0460-5CDE-F829-79FF1BFAE617}"/>
              </a:ext>
            </a:extLst>
          </p:cNvPr>
          <p:cNvSpPr/>
          <p:nvPr/>
        </p:nvSpPr>
        <p:spPr>
          <a:xfrm>
            <a:off x="11968604" y="2975378"/>
            <a:ext cx="2271918" cy="207818"/>
          </a:xfrm>
          <a:prstGeom prst="rect">
            <a:avLst/>
          </a:prstGeom>
          <a:solidFill>
            <a:srgbClr val="FD8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E450F0-32A1-602D-72E5-A3CBE66F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68" b="22115"/>
          <a:stretch/>
        </p:blipFill>
        <p:spPr bwMode="auto">
          <a:xfrm>
            <a:off x="1066800" y="2171700"/>
            <a:ext cx="10134600" cy="4083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6D1599-7E23-AF03-B500-3A0605EC9120}"/>
              </a:ext>
            </a:extLst>
          </p:cNvPr>
          <p:cNvSpPr txBox="1"/>
          <p:nvPr/>
        </p:nvSpPr>
        <p:spPr>
          <a:xfrm>
            <a:off x="13630922" y="2643545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68FF1-2BA8-30C4-715F-344FC86C4B84}"/>
              </a:ext>
            </a:extLst>
          </p:cNvPr>
          <p:cNvSpPr txBox="1"/>
          <p:nvPr/>
        </p:nvSpPr>
        <p:spPr>
          <a:xfrm>
            <a:off x="11963400" y="3442276"/>
            <a:ext cx="5334000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State-of-the-Art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약어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현재까지 가장 우수한 결과를 달성한 모델을 말함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5F804-B8DA-4B0C-CBB5-F4CB04E9DDFE}"/>
              </a:ext>
            </a:extLst>
          </p:cNvPr>
          <p:cNvSpPr txBox="1"/>
          <p:nvPr/>
        </p:nvSpPr>
        <p:spPr>
          <a:xfrm>
            <a:off x="12120239" y="2595548"/>
            <a:ext cx="1748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SOTA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539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6A71C3-7C80-B9CB-7609-D1835DF0CF21}"/>
              </a:ext>
            </a:extLst>
          </p:cNvPr>
          <p:cNvSpPr/>
          <p:nvPr/>
        </p:nvSpPr>
        <p:spPr>
          <a:xfrm>
            <a:off x="12397668" y="8166734"/>
            <a:ext cx="1447800" cy="584775"/>
          </a:xfrm>
          <a:prstGeom prst="rect">
            <a:avLst/>
          </a:prstGeom>
          <a:solidFill>
            <a:srgbClr val="FD8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174242-8F16-4A99-2D0D-1080F0181094}"/>
              </a:ext>
            </a:extLst>
          </p:cNvPr>
          <p:cNvGrpSpPr/>
          <p:nvPr/>
        </p:nvGrpSpPr>
        <p:grpSpPr>
          <a:xfrm>
            <a:off x="1087120" y="1372969"/>
            <a:ext cx="3180080" cy="646331"/>
            <a:chOff x="1066800" y="1068169"/>
            <a:chExt cx="10439400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50A3A0-8EF4-2B4D-77DB-5104572BD073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43A7F-09E5-A159-126B-068DA3E9F962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학습 기간 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탐색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ABDFF8-D6E6-1149-0289-0BDDBD27D6AA}"/>
              </a:ext>
            </a:extLst>
          </p:cNvPr>
          <p:cNvSpPr txBox="1"/>
          <p:nvPr/>
        </p:nvSpPr>
        <p:spPr>
          <a:xfrm>
            <a:off x="9829800" y="3937173"/>
            <a:ext cx="610116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5000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일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~ 200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일까지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50</a:t>
            </a:r>
            <a:r>
              <a:rPr lang="ko-KR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일 단위로 예측 모델링</a:t>
            </a:r>
            <a:r>
              <a:rPr lang="en-US" altLang="ko-KR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진행</a:t>
            </a:r>
            <a:endParaRPr lang="en-US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RMSE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확인 시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2850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일이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가장 좋은 성능을 보임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학습일자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: 2850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일로 설정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7456CF-C526-F88D-32CC-CECE8DC63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2" t="333" r="4684" b="5460"/>
          <a:stretch/>
        </p:blipFill>
        <p:spPr>
          <a:xfrm>
            <a:off x="2286000" y="2404769"/>
            <a:ext cx="1939631" cy="731520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A8BD09-4B12-D643-084A-F5A770A3B387}"/>
              </a:ext>
            </a:extLst>
          </p:cNvPr>
          <p:cNvGrpSpPr/>
          <p:nvPr/>
        </p:nvGrpSpPr>
        <p:grpSpPr>
          <a:xfrm>
            <a:off x="5163385" y="5625525"/>
            <a:ext cx="589642" cy="584775"/>
            <a:chOff x="14004182" y="6082725"/>
            <a:chExt cx="589642" cy="584775"/>
          </a:xfrm>
        </p:grpSpPr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BE5161FC-5B1E-FD2E-0280-0173645526C8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화살표: 갈매기형 수장 23">
              <a:extLst>
                <a:ext uri="{FF2B5EF4-FFF2-40B4-BE49-F238E27FC236}">
                  <a16:creationId xmlns:a16="http://schemas.microsoft.com/office/drawing/2014/main" id="{5C738BC6-9C50-CD80-B01F-A75417A43269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94D9ED-825A-61AA-2E74-EEDD5F5A563B}"/>
              </a:ext>
            </a:extLst>
          </p:cNvPr>
          <p:cNvSpPr txBox="1"/>
          <p:nvPr/>
        </p:nvSpPr>
        <p:spPr>
          <a:xfrm>
            <a:off x="4935244" y="509453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정렬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56C5AB-3B4B-6DF2-B6DE-6EE4EE43CFD4}"/>
              </a:ext>
            </a:extLst>
          </p:cNvPr>
          <p:cNvGrpSpPr/>
          <p:nvPr/>
        </p:nvGrpSpPr>
        <p:grpSpPr>
          <a:xfrm>
            <a:off x="6618897" y="2404769"/>
            <a:ext cx="1939631" cy="7315202"/>
            <a:chOff x="5498977" y="2404769"/>
            <a:chExt cx="1939631" cy="731520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AEABD90-2D3A-BDFB-2E49-CF4C2CE22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22" b="10231"/>
            <a:stretch/>
          </p:blipFill>
          <p:spPr>
            <a:xfrm>
              <a:off x="5498977" y="2404769"/>
              <a:ext cx="1939631" cy="731520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4E3E97-2248-60DD-3B33-B22F83086021}"/>
                </a:ext>
              </a:extLst>
            </p:cNvPr>
            <p:cNvSpPr/>
            <p:nvPr/>
          </p:nvSpPr>
          <p:spPr>
            <a:xfrm>
              <a:off x="5537573" y="2857500"/>
              <a:ext cx="1856645" cy="529454"/>
            </a:xfrm>
            <a:prstGeom prst="rect">
              <a:avLst/>
            </a:prstGeom>
            <a:noFill/>
            <a:ln w="57150">
              <a:solidFill>
                <a:srgbClr val="FD8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D424A5-B1A0-34E3-57D9-88292072B394}"/>
              </a:ext>
            </a:extLst>
          </p:cNvPr>
          <p:cNvGrpSpPr/>
          <p:nvPr/>
        </p:nvGrpSpPr>
        <p:grpSpPr>
          <a:xfrm rot="5400000">
            <a:off x="12585562" y="5150730"/>
            <a:ext cx="589642" cy="584775"/>
            <a:chOff x="14004182" y="6082725"/>
            <a:chExt cx="589642" cy="584775"/>
          </a:xfrm>
        </p:grpSpPr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BE60F6CC-87BC-52BF-831B-91E79284F642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2124A523-3FE5-868B-C0A8-16A8C0E82D4A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33BD4A-14C7-3100-A607-4266E8D8B09A}"/>
              </a:ext>
            </a:extLst>
          </p:cNvPr>
          <p:cNvGrpSpPr/>
          <p:nvPr/>
        </p:nvGrpSpPr>
        <p:grpSpPr>
          <a:xfrm rot="5400000">
            <a:off x="12585562" y="7281735"/>
            <a:ext cx="589642" cy="584775"/>
            <a:chOff x="14004182" y="6082725"/>
            <a:chExt cx="589642" cy="584775"/>
          </a:xfrm>
        </p:grpSpPr>
        <p:sp>
          <p:nvSpPr>
            <p:cNvPr id="31" name="화살표: 갈매기형 수장 30">
              <a:extLst>
                <a:ext uri="{FF2B5EF4-FFF2-40B4-BE49-F238E27FC236}">
                  <a16:creationId xmlns:a16="http://schemas.microsoft.com/office/drawing/2014/main" id="{762E5BDA-64AF-189D-3539-6469FE7744C8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갈매기형 수장 31">
              <a:extLst>
                <a:ext uri="{FF2B5EF4-FFF2-40B4-BE49-F238E27FC236}">
                  <a16:creationId xmlns:a16="http://schemas.microsoft.com/office/drawing/2014/main" id="{178948CF-32B5-7FD2-7CD5-F0EF570C92C1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3BB0EE99-F463-55DD-C1E2-E87083ADB016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9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174242-8F16-4A99-2D0D-1080F0181094}"/>
              </a:ext>
            </a:extLst>
          </p:cNvPr>
          <p:cNvGrpSpPr/>
          <p:nvPr/>
        </p:nvGrpSpPr>
        <p:grpSpPr>
          <a:xfrm>
            <a:off x="1087120" y="1372969"/>
            <a:ext cx="6304280" cy="1754326"/>
            <a:chOff x="1066800" y="1068169"/>
            <a:chExt cx="10439400" cy="17543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50A3A0-8EF4-2B4D-77DB-5104572BD073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43A7F-09E5-A159-126B-068DA3E9F962}"/>
                </a:ext>
              </a:extLst>
            </p:cNvPr>
            <p:cNvSpPr txBox="1"/>
            <p:nvPr/>
          </p:nvSpPr>
          <p:spPr>
            <a:xfrm>
              <a:off x="1177634" y="1068169"/>
              <a:ext cx="1032856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학습을 통한 </a:t>
              </a:r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94F4C3-615E-5C5D-A235-1E950EE6D43B}"/>
              </a:ext>
            </a:extLst>
          </p:cNvPr>
          <p:cNvGrpSpPr/>
          <p:nvPr/>
        </p:nvGrpSpPr>
        <p:grpSpPr>
          <a:xfrm>
            <a:off x="1594893" y="3086100"/>
            <a:ext cx="7396708" cy="404979"/>
            <a:chOff x="1134003" y="2757321"/>
            <a:chExt cx="8950017" cy="4049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193A20-CDE8-FD0E-3880-E4B33AD1B15A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CABF1E-E73D-3C02-9554-2B82038C6785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F13C187-29FE-DEB8-F36F-177AB15C7EA3}"/>
              </a:ext>
            </a:extLst>
          </p:cNvPr>
          <p:cNvSpPr txBox="1"/>
          <p:nvPr/>
        </p:nvSpPr>
        <p:spPr>
          <a:xfrm>
            <a:off x="3924300" y="8862655"/>
            <a:ext cx="1043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2850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학습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7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예측을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 반복             총 </a:t>
            </a:r>
            <a:r>
              <a: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700</a:t>
            </a:r>
            <a:r>
              <a:rPr lang="ko-KR" altLang="en-US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일을 예측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AC5E3DD1-5696-7266-95D5-E9D2FBBFE1C4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26F6F04-17BF-49BA-DBA3-2F97C3BB2377}"/>
              </a:ext>
            </a:extLst>
          </p:cNvPr>
          <p:cNvGrpSpPr/>
          <p:nvPr/>
        </p:nvGrpSpPr>
        <p:grpSpPr>
          <a:xfrm>
            <a:off x="2895600" y="3663472"/>
            <a:ext cx="7396708" cy="404979"/>
            <a:chOff x="1134003" y="2757321"/>
            <a:chExt cx="8950017" cy="40497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33F62BB-F5A9-EF60-D3DC-F848D8C0CFB5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9C7AC5-4E51-FD8F-318E-6012E7154DA5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4F7FCFC-F8A1-68D4-EE38-372B615B466A}"/>
              </a:ext>
            </a:extLst>
          </p:cNvPr>
          <p:cNvGrpSpPr/>
          <p:nvPr/>
        </p:nvGrpSpPr>
        <p:grpSpPr>
          <a:xfrm>
            <a:off x="4191000" y="4240844"/>
            <a:ext cx="7396708" cy="404979"/>
            <a:chOff x="1134003" y="2757321"/>
            <a:chExt cx="8950017" cy="40497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DDF1699-C82E-C585-0A04-5F10CFA92B44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2FDEA52-251D-5170-1E59-DE12CF2C513A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6C62667-6F19-00F9-2E53-E2EFE1B29029}"/>
              </a:ext>
            </a:extLst>
          </p:cNvPr>
          <p:cNvGrpSpPr/>
          <p:nvPr/>
        </p:nvGrpSpPr>
        <p:grpSpPr>
          <a:xfrm>
            <a:off x="5491707" y="4818215"/>
            <a:ext cx="7396708" cy="404979"/>
            <a:chOff x="1134003" y="2757321"/>
            <a:chExt cx="8950017" cy="40497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66099FB-5C78-9244-0D58-D25B0139BF56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AE459B-D785-7B3B-970A-15AA976523C7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D91C29-7993-E393-757F-D2CCF39A50A9}"/>
              </a:ext>
            </a:extLst>
          </p:cNvPr>
          <p:cNvSpPr txBox="1"/>
          <p:nvPr/>
        </p:nvSpPr>
        <p:spPr>
          <a:xfrm>
            <a:off x="8724900" y="5472279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4A2118-3804-8D16-40A0-5FA7D01B4BB3}"/>
              </a:ext>
            </a:extLst>
          </p:cNvPr>
          <p:cNvGrpSpPr/>
          <p:nvPr/>
        </p:nvGrpSpPr>
        <p:grpSpPr>
          <a:xfrm>
            <a:off x="6788941" y="6775929"/>
            <a:ext cx="7396708" cy="404979"/>
            <a:chOff x="1134003" y="2757321"/>
            <a:chExt cx="8950017" cy="40497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710E6C2-1B1A-7371-27CC-CC93D5B84D46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B3DE27B-B007-E687-48F7-3FD394AD0335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D06D69A-39D8-F76A-0A64-A935F6AFF1AC}"/>
              </a:ext>
            </a:extLst>
          </p:cNvPr>
          <p:cNvGrpSpPr/>
          <p:nvPr/>
        </p:nvGrpSpPr>
        <p:grpSpPr>
          <a:xfrm>
            <a:off x="8089648" y="7353300"/>
            <a:ext cx="7396708" cy="404979"/>
            <a:chOff x="1134003" y="2757321"/>
            <a:chExt cx="8950017" cy="40497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CD01308-0412-6E75-8B04-2798657DFB5D}"/>
                </a:ext>
              </a:extLst>
            </p:cNvPr>
            <p:cNvSpPr/>
            <p:nvPr/>
          </p:nvSpPr>
          <p:spPr>
            <a:xfrm>
              <a:off x="1134003" y="2757321"/>
              <a:ext cx="7382582" cy="404979"/>
            </a:xfrm>
            <a:prstGeom prst="rect">
              <a:avLst/>
            </a:prstGeom>
            <a:solidFill>
              <a:srgbClr val="FBC86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2FF3B9E-02E9-C980-5295-6A51D2407E89}"/>
                </a:ext>
              </a:extLst>
            </p:cNvPr>
            <p:cNvSpPr/>
            <p:nvPr/>
          </p:nvSpPr>
          <p:spPr>
            <a:xfrm>
              <a:off x="8516586" y="2757321"/>
              <a:ext cx="1567434" cy="40497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3E9B934-E9FC-719B-3984-D257CCF31E87}"/>
              </a:ext>
            </a:extLst>
          </p:cNvPr>
          <p:cNvGrpSpPr/>
          <p:nvPr/>
        </p:nvGrpSpPr>
        <p:grpSpPr>
          <a:xfrm>
            <a:off x="10550659" y="8801100"/>
            <a:ext cx="589642" cy="584775"/>
            <a:chOff x="14004182" y="6082725"/>
            <a:chExt cx="589642" cy="584775"/>
          </a:xfrm>
        </p:grpSpPr>
        <p:sp>
          <p:nvSpPr>
            <p:cNvPr id="87" name="화살표: 갈매기형 수장 86">
              <a:extLst>
                <a:ext uri="{FF2B5EF4-FFF2-40B4-BE49-F238E27FC236}">
                  <a16:creationId xmlns:a16="http://schemas.microsoft.com/office/drawing/2014/main" id="{4507DBB3-BB4A-0699-8003-2B77B5EF30CD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화살표: 갈매기형 수장 87">
              <a:extLst>
                <a:ext uri="{FF2B5EF4-FFF2-40B4-BE49-F238E27FC236}">
                  <a16:creationId xmlns:a16="http://schemas.microsoft.com/office/drawing/2014/main" id="{2069C030-FBAE-2BB0-743B-5C3936377267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8F17A5B-C4F2-2AF1-70F6-E689975D9E1A}"/>
              </a:ext>
            </a:extLst>
          </p:cNvPr>
          <p:cNvGrpSpPr/>
          <p:nvPr/>
        </p:nvGrpSpPr>
        <p:grpSpPr>
          <a:xfrm>
            <a:off x="16916400" y="5320725"/>
            <a:ext cx="589642" cy="584775"/>
            <a:chOff x="14004182" y="6082725"/>
            <a:chExt cx="589642" cy="584775"/>
          </a:xfrm>
        </p:grpSpPr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03B91495-0F52-B76C-D23D-824FBDD92E70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DF080344-ED00-9F09-B126-92BD1517B0E8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803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174242-8F16-4A99-2D0D-1080F0181094}"/>
              </a:ext>
            </a:extLst>
          </p:cNvPr>
          <p:cNvGrpSpPr/>
          <p:nvPr/>
        </p:nvGrpSpPr>
        <p:grpSpPr>
          <a:xfrm>
            <a:off x="1087120" y="1372969"/>
            <a:ext cx="6304280" cy="1754326"/>
            <a:chOff x="1066800" y="1068169"/>
            <a:chExt cx="10439400" cy="17543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50A3A0-8EF4-2B4D-77DB-5104572BD073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43A7F-09E5-A159-126B-068DA3E9F962}"/>
                </a:ext>
              </a:extLst>
            </p:cNvPr>
            <p:cNvSpPr txBox="1"/>
            <p:nvPr/>
          </p:nvSpPr>
          <p:spPr>
            <a:xfrm>
              <a:off x="1177634" y="1068169"/>
              <a:ext cx="1032856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2850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학습을 통한 </a:t>
              </a:r>
              <a:r>
                <a:rPr lang="en-US" altLang="ko-KR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6EE2893-E750-A439-2774-1A0AEB11BC71}"/>
              </a:ext>
            </a:extLst>
          </p:cNvPr>
          <p:cNvGrpSpPr/>
          <p:nvPr/>
        </p:nvGrpSpPr>
        <p:grpSpPr>
          <a:xfrm>
            <a:off x="1124494" y="8784787"/>
            <a:ext cx="16039012" cy="1006913"/>
            <a:chOff x="1449496" y="8784787"/>
            <a:chExt cx="16039012" cy="100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894701D-DCA7-BE03-6186-BF4F1E357EA3}"/>
                </a:ext>
              </a:extLst>
            </p:cNvPr>
            <p:cNvGrpSpPr/>
            <p:nvPr/>
          </p:nvGrpSpPr>
          <p:grpSpPr>
            <a:xfrm>
              <a:off x="13182600" y="8861203"/>
              <a:ext cx="4305908" cy="854080"/>
              <a:chOff x="13448692" y="8861203"/>
              <a:chExt cx="4305908" cy="854080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68C53DB-42BC-1BBF-DA7E-77F72FE997F6}"/>
                  </a:ext>
                </a:extLst>
              </p:cNvPr>
              <p:cNvSpPr/>
              <p:nvPr/>
            </p:nvSpPr>
            <p:spPr>
              <a:xfrm>
                <a:off x="13448692" y="9446212"/>
                <a:ext cx="4305908" cy="207818"/>
              </a:xfrm>
              <a:prstGeom prst="rect">
                <a:avLst/>
              </a:prstGeom>
              <a:solidFill>
                <a:srgbClr val="FD8A69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855A4C-9565-3B49-4CE7-3067E3CE393A}"/>
                  </a:ext>
                </a:extLst>
              </p:cNvPr>
              <p:cNvSpPr txBox="1"/>
              <p:nvPr/>
            </p:nvSpPr>
            <p:spPr>
              <a:xfrm>
                <a:off x="13451715" y="8861203"/>
                <a:ext cx="4302885" cy="85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600" b="1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DLinear</a:t>
                </a:r>
                <a:r>
                  <a:rPr lang="ko-KR" altLang="en-US" sz="36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3600" b="1" i="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모델 채택</a:t>
                </a:r>
                <a:endParaRPr lang="en-US" altLang="ko-KR" sz="36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19D58D2-10CB-4E82-7191-7CEC239C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496" y="8784787"/>
              <a:ext cx="3503504" cy="1006913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8BD13F2-1AC6-597E-DC4D-5C6B62D1B414}"/>
                </a:ext>
              </a:extLst>
            </p:cNvPr>
            <p:cNvGrpSpPr/>
            <p:nvPr/>
          </p:nvGrpSpPr>
          <p:grpSpPr>
            <a:xfrm>
              <a:off x="5212882" y="8995856"/>
              <a:ext cx="589642" cy="584775"/>
              <a:chOff x="14120735" y="6082725"/>
              <a:chExt cx="589642" cy="584775"/>
            </a:xfrm>
          </p:grpSpPr>
          <p:sp>
            <p:nvSpPr>
              <p:cNvPr id="45" name="화살표: 갈매기형 수장 44">
                <a:extLst>
                  <a:ext uri="{FF2B5EF4-FFF2-40B4-BE49-F238E27FC236}">
                    <a16:creationId xmlns:a16="http://schemas.microsoft.com/office/drawing/2014/main" id="{0784CDAA-2BDF-3A90-FBBC-76E807427212}"/>
                  </a:ext>
                </a:extLst>
              </p:cNvPr>
              <p:cNvSpPr/>
              <p:nvPr/>
            </p:nvSpPr>
            <p:spPr>
              <a:xfrm>
                <a:off x="14120735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화살표: 갈매기형 수장 45">
                <a:extLst>
                  <a:ext uri="{FF2B5EF4-FFF2-40B4-BE49-F238E27FC236}">
                    <a16:creationId xmlns:a16="http://schemas.microsoft.com/office/drawing/2014/main" id="{0F82254C-A578-256E-9CC2-C4E54550F6A0}"/>
                  </a:ext>
                </a:extLst>
              </p:cNvPr>
              <p:cNvSpPr/>
              <p:nvPr/>
            </p:nvSpPr>
            <p:spPr>
              <a:xfrm>
                <a:off x="14349794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1F0670-1439-04AA-49D4-D5D3C7439D0D}"/>
                </a:ext>
              </a:extLst>
            </p:cNvPr>
            <p:cNvSpPr txBox="1"/>
            <p:nvPr/>
          </p:nvSpPr>
          <p:spPr>
            <a:xfrm>
              <a:off x="5829300" y="8945842"/>
              <a:ext cx="6477000" cy="684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0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이전 모델이 비해 매우 높은 성능을 보임 </a:t>
              </a:r>
              <a:endParaRPr lang="en-US" altLang="ko-KR" sz="28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E37FE68-B55D-9A55-8C46-E7D5669B60B2}"/>
                </a:ext>
              </a:extLst>
            </p:cNvPr>
            <p:cNvGrpSpPr/>
            <p:nvPr/>
          </p:nvGrpSpPr>
          <p:grpSpPr>
            <a:xfrm>
              <a:off x="12364602" y="8995856"/>
              <a:ext cx="589642" cy="584775"/>
              <a:chOff x="13919155" y="6082725"/>
              <a:chExt cx="589642" cy="584775"/>
            </a:xfrm>
          </p:grpSpPr>
          <p:sp>
            <p:nvSpPr>
              <p:cNvPr id="54" name="화살표: 갈매기형 수장 53">
                <a:extLst>
                  <a:ext uri="{FF2B5EF4-FFF2-40B4-BE49-F238E27FC236}">
                    <a16:creationId xmlns:a16="http://schemas.microsoft.com/office/drawing/2014/main" id="{99964661-1E7F-330F-AC64-0C3C8A0CCE03}"/>
                  </a:ext>
                </a:extLst>
              </p:cNvPr>
              <p:cNvSpPr/>
              <p:nvPr/>
            </p:nvSpPr>
            <p:spPr>
              <a:xfrm>
                <a:off x="13919155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화살표: 갈매기형 수장 54">
                <a:extLst>
                  <a:ext uri="{FF2B5EF4-FFF2-40B4-BE49-F238E27FC236}">
                    <a16:creationId xmlns:a16="http://schemas.microsoft.com/office/drawing/2014/main" id="{97D44DE3-AFCD-4C54-84B5-F504BA403783}"/>
                  </a:ext>
                </a:extLst>
              </p:cNvPr>
              <p:cNvSpPr/>
              <p:nvPr/>
            </p:nvSpPr>
            <p:spPr>
              <a:xfrm>
                <a:off x="14148214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0" name="Object 2">
            <a:extLst>
              <a:ext uri="{FF2B5EF4-FFF2-40B4-BE49-F238E27FC236}">
                <a16:creationId xmlns:a16="http://schemas.microsoft.com/office/drawing/2014/main" id="{AC5E3DD1-5696-7266-95D5-E9D2FBBFE1C4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81432-6366-8030-38CE-8418DF5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41" y="2701118"/>
            <a:ext cx="14480519" cy="52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5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B708726-24FD-4735-2668-65E91EC4675A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2510CF-B633-78EB-655B-B90BC0FCFA5B}"/>
              </a:ext>
            </a:extLst>
          </p:cNvPr>
          <p:cNvGrpSpPr/>
          <p:nvPr/>
        </p:nvGrpSpPr>
        <p:grpSpPr>
          <a:xfrm>
            <a:off x="5217205" y="2742165"/>
            <a:ext cx="7853590" cy="6592335"/>
            <a:chOff x="5562600" y="2742165"/>
            <a:chExt cx="7853590" cy="659233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13D0F4-FBF5-F78D-E7DF-015332051793}"/>
                </a:ext>
              </a:extLst>
            </p:cNvPr>
            <p:cNvSpPr/>
            <p:nvPr/>
          </p:nvSpPr>
          <p:spPr>
            <a:xfrm>
              <a:off x="7837216" y="3179787"/>
              <a:ext cx="2952723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C89630B-49D5-9E63-B144-8E36AA11B18F}"/>
                </a:ext>
              </a:extLst>
            </p:cNvPr>
            <p:cNvSpPr/>
            <p:nvPr/>
          </p:nvSpPr>
          <p:spPr>
            <a:xfrm>
              <a:off x="10231227" y="4818144"/>
              <a:ext cx="762000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FADF7C-7DE2-06A3-28AC-866DB434DF0C}"/>
                </a:ext>
              </a:extLst>
            </p:cNvPr>
            <p:cNvSpPr/>
            <p:nvPr/>
          </p:nvSpPr>
          <p:spPr>
            <a:xfrm>
              <a:off x="10612138" y="5424004"/>
              <a:ext cx="1154366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FB45CE-93D2-5A5C-C0AC-2B53E9E3020B}"/>
                </a:ext>
              </a:extLst>
            </p:cNvPr>
            <p:cNvSpPr txBox="1"/>
            <p:nvPr/>
          </p:nvSpPr>
          <p:spPr>
            <a:xfrm>
              <a:off x="5562600" y="2742165"/>
              <a:ext cx="7853590" cy="450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lnSpc>
                  <a:spcPct val="150000"/>
                </a:lnSpc>
              </a:pPr>
              <a:r>
                <a:rPr lang="en-US" altLang="ko-KR" sz="28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Darts </a:t>
              </a:r>
              <a:r>
                <a:rPr lang="ko-KR" altLang="en-US" sz="28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라이브러리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의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en-US" altLang="ko-KR" sz="2800" spc="-5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모델 사용 시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쉽게 시계열 데이터를 예측할 수 있지만</a:t>
              </a:r>
              <a: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,</a:t>
              </a:r>
              <a:b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</a:b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 불가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spc="-5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하이퍼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파라미터 튜닝 어려움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250000"/>
                </a:lnSpc>
              </a:pPr>
              <a:r>
                <a:rPr lang="ko-KR" altLang="en-US" sz="3600" b="1" spc="-5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문제 발생</a:t>
              </a:r>
              <a:endParaRPr lang="ko-KR" altLang="ko-KR" sz="3600" b="1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999F9B-DBB8-4523-06E0-D31424E7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485" y="7711440"/>
              <a:ext cx="4909820" cy="16230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C5892E-02EF-B047-D562-F94269336C0E}"/>
              </a:ext>
            </a:extLst>
          </p:cNvPr>
          <p:cNvGrpSpPr/>
          <p:nvPr/>
        </p:nvGrpSpPr>
        <p:grpSpPr>
          <a:xfrm>
            <a:off x="1391920" y="1372969"/>
            <a:ext cx="1579880" cy="646331"/>
            <a:chOff x="1066800" y="1068169"/>
            <a:chExt cx="10439400" cy="646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F896AF-7C61-C377-E839-6C0734748C50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87488B-5622-4618-3811-9153D784089F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문제점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037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B708726-24FD-4735-2668-65E91EC4675A}"/>
              </a:ext>
            </a:extLst>
          </p:cNvPr>
          <p:cNvSpPr txBox="1"/>
          <p:nvPr/>
        </p:nvSpPr>
        <p:spPr>
          <a:xfrm>
            <a:off x="647618" y="266700"/>
            <a:ext cx="111633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모델링 추가 탐색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Darts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_</a:t>
            </a:r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325BA3-8521-602A-4AC4-C8D4D57B27BC}"/>
              </a:ext>
            </a:extLst>
          </p:cNvPr>
          <p:cNvGrpSpPr/>
          <p:nvPr/>
        </p:nvGrpSpPr>
        <p:grpSpPr>
          <a:xfrm>
            <a:off x="647618" y="2742165"/>
            <a:ext cx="7853590" cy="6592335"/>
            <a:chOff x="647618" y="2742165"/>
            <a:chExt cx="7853590" cy="659233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13D0F4-FBF5-F78D-E7DF-015332051793}"/>
                </a:ext>
              </a:extLst>
            </p:cNvPr>
            <p:cNvSpPr/>
            <p:nvPr/>
          </p:nvSpPr>
          <p:spPr>
            <a:xfrm>
              <a:off x="2922234" y="3179787"/>
              <a:ext cx="2952723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C89630B-49D5-9E63-B144-8E36AA11B18F}"/>
                </a:ext>
              </a:extLst>
            </p:cNvPr>
            <p:cNvSpPr/>
            <p:nvPr/>
          </p:nvSpPr>
          <p:spPr>
            <a:xfrm>
              <a:off x="5316245" y="4818144"/>
              <a:ext cx="762000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FADF7C-7DE2-06A3-28AC-866DB434DF0C}"/>
                </a:ext>
              </a:extLst>
            </p:cNvPr>
            <p:cNvSpPr/>
            <p:nvPr/>
          </p:nvSpPr>
          <p:spPr>
            <a:xfrm>
              <a:off x="5697156" y="5424004"/>
              <a:ext cx="1154366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FB45CE-93D2-5A5C-C0AC-2B53E9E3020B}"/>
                </a:ext>
              </a:extLst>
            </p:cNvPr>
            <p:cNvSpPr txBox="1"/>
            <p:nvPr/>
          </p:nvSpPr>
          <p:spPr>
            <a:xfrm>
              <a:off x="647618" y="2742165"/>
              <a:ext cx="7853590" cy="450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lnSpc>
                  <a:spcPct val="150000"/>
                </a:lnSpc>
              </a:pPr>
              <a:r>
                <a:rPr lang="en-US" altLang="ko-KR" sz="28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Darts </a:t>
              </a:r>
              <a:r>
                <a:rPr lang="ko-KR" altLang="en-US" sz="28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라이브러리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의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en-US" altLang="ko-KR" sz="2800" spc="-5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모델 사용 시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쉽게 시계열 데이터를 예측할 수 있지만</a:t>
              </a:r>
              <a: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,</a:t>
              </a:r>
              <a:br>
                <a:rPr lang="en-US" altLang="ko-KR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</a:b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 불가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spc="-5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하이퍼</a:t>
              </a:r>
              <a:r>
                <a:rPr lang="ko-KR" altLang="en-US" sz="2800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파라미터 튜닝 어려움 </a:t>
              </a:r>
              <a:endParaRPr lang="en-US" altLang="ko-KR" sz="2800" spc="-5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250000"/>
                </a:lnSpc>
              </a:pPr>
              <a:r>
                <a:rPr lang="ko-KR" altLang="en-US" sz="3600" b="1" spc="-5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문제 발생</a:t>
              </a:r>
              <a:endParaRPr lang="ko-KR" altLang="ko-KR" sz="3600" b="1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999F9B-DBB8-4523-06E0-D31424E7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503" y="7711440"/>
              <a:ext cx="4909820" cy="16230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C5892E-02EF-B047-D562-F94269336C0E}"/>
              </a:ext>
            </a:extLst>
          </p:cNvPr>
          <p:cNvGrpSpPr/>
          <p:nvPr/>
        </p:nvGrpSpPr>
        <p:grpSpPr>
          <a:xfrm>
            <a:off x="1391920" y="1372969"/>
            <a:ext cx="1579880" cy="646331"/>
            <a:chOff x="1066800" y="1068169"/>
            <a:chExt cx="10439400" cy="646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F896AF-7C61-C377-E839-6C0734748C50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87488B-5622-4618-3811-9153D784089F}"/>
                </a:ext>
              </a:extLst>
            </p:cNvPr>
            <p:cNvSpPr txBox="1"/>
            <p:nvPr/>
          </p:nvSpPr>
          <p:spPr>
            <a:xfrm>
              <a:off x="1177636" y="1068169"/>
              <a:ext cx="10328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문제점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1E1A2D-83EB-079D-0A8E-8B4364309CDE}"/>
              </a:ext>
            </a:extLst>
          </p:cNvPr>
          <p:cNvGrpSpPr/>
          <p:nvPr/>
        </p:nvGrpSpPr>
        <p:grpSpPr>
          <a:xfrm>
            <a:off x="8946883" y="5609371"/>
            <a:ext cx="589642" cy="584775"/>
            <a:chOff x="14004182" y="6082725"/>
            <a:chExt cx="589642" cy="584775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95AE2594-D765-46D7-00C8-D0B2F08CB275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97C5FFD8-B5D9-39F9-3B31-9A163F6C7424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EC7CE6-8598-B166-C1CA-07A6932AA160}"/>
              </a:ext>
            </a:extLst>
          </p:cNvPr>
          <p:cNvGrpSpPr/>
          <p:nvPr/>
        </p:nvGrpSpPr>
        <p:grpSpPr>
          <a:xfrm>
            <a:off x="9982200" y="2742165"/>
            <a:ext cx="7853590" cy="6516135"/>
            <a:chOff x="9982200" y="2742165"/>
            <a:chExt cx="7853590" cy="65161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39A002-FB2C-0426-D82F-8BDDAFE87910}"/>
                </a:ext>
              </a:extLst>
            </p:cNvPr>
            <p:cNvSpPr/>
            <p:nvPr/>
          </p:nvSpPr>
          <p:spPr>
            <a:xfrm>
              <a:off x="14647334" y="4818144"/>
              <a:ext cx="762000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8B9870-8CD8-244E-FDC9-CBB6BEC10698}"/>
                </a:ext>
              </a:extLst>
            </p:cNvPr>
            <p:cNvSpPr/>
            <p:nvPr/>
          </p:nvSpPr>
          <p:spPr>
            <a:xfrm>
              <a:off x="15230333" y="5424004"/>
              <a:ext cx="763200" cy="477755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09D5D7-260E-343B-6C04-66EAAFBD7ADD}"/>
                </a:ext>
              </a:extLst>
            </p:cNvPr>
            <p:cNvSpPr/>
            <p:nvPr/>
          </p:nvSpPr>
          <p:spPr>
            <a:xfrm>
              <a:off x="11784366" y="3179787"/>
              <a:ext cx="3930073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31D7F-6EE5-4065-1A7C-37CBE1E5F8E0}"/>
                </a:ext>
              </a:extLst>
            </p:cNvPr>
            <p:cNvSpPr txBox="1"/>
            <p:nvPr/>
          </p:nvSpPr>
          <p:spPr>
            <a:xfrm>
              <a:off x="9982200" y="2742165"/>
              <a:ext cx="7853590" cy="450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lnSpc>
                  <a:spcPct val="150000"/>
                </a:lnSpc>
              </a:pPr>
              <a:r>
                <a:rPr lang="en-US" altLang="ko-KR" sz="28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AutoGluon</a:t>
              </a:r>
              <a:r>
                <a:rPr lang="en-US" altLang="ko-KR" sz="28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</a:t>
              </a:r>
              <a:r>
                <a:rPr lang="ko-KR" altLang="en-US" sz="28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라이브러리</a:t>
              </a:r>
              <a:r>
                <a:rPr lang="ko-KR" altLang="en-US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의 </a:t>
              </a:r>
              <a:endPara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en-US" altLang="ko-KR" sz="28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en-US" altLang="ko-KR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</a:t>
              </a:r>
              <a:r>
                <a:rPr lang="ko-KR" altLang="en-US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모델 사용 시</a:t>
              </a:r>
              <a:endPara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쉽게 시계열 데이터를 예측할 수 있으며</a:t>
              </a:r>
              <a:endPara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 가능</a:t>
              </a:r>
              <a:endPara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150000"/>
                </a:lnSpc>
              </a:pPr>
              <a:r>
                <a:rPr lang="ko-KR" altLang="en-US" sz="28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하이퍼</a:t>
              </a:r>
              <a:r>
                <a:rPr lang="ko-KR" altLang="en-US" sz="2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파라미터 튜닝 용이</a:t>
              </a:r>
              <a:endPara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  <a:p>
              <a:pPr lvl="0" algn="ctr" latinLnBrk="1">
                <a:lnSpc>
                  <a:spcPct val="250000"/>
                </a:lnSpc>
              </a:pPr>
              <a:r>
                <a:rPr lang="ko-KR" altLang="en-US" sz="3600" b="1" dirty="0">
                  <a:solidFill>
                    <a:srgbClr val="0000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문제 해결 </a:t>
              </a:r>
              <a:endParaRPr lang="ko-KR" altLang="ko-KR" sz="3600" b="1" dirty="0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C31157-1D1F-DB7E-19B3-9B6464D3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58679" y="7741170"/>
              <a:ext cx="5650959" cy="1517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70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A5C2C3F-7C47-1F97-C1C8-E1B2C10F7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4410"/>
            <a:ext cx="18288000" cy="101833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grpSp>
        <p:nvGrpSpPr>
          <p:cNvPr id="1002" name="그룹 1002"/>
          <p:cNvGrpSpPr/>
          <p:nvPr/>
        </p:nvGrpSpPr>
        <p:grpSpPr>
          <a:xfrm>
            <a:off x="0" y="-43460"/>
            <a:ext cx="18288000" cy="9606560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9967E1B8-3B7F-7A16-2300-81F1DB9C3CB3}"/>
              </a:ext>
            </a:extLst>
          </p:cNvPr>
          <p:cNvSpPr txBox="1"/>
          <p:nvPr/>
        </p:nvSpPr>
        <p:spPr>
          <a:xfrm>
            <a:off x="685800" y="775195"/>
            <a:ext cx="654703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기획 배경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Object 2">
            <a:extLst>
              <a:ext uri="{FF2B5EF4-FFF2-40B4-BE49-F238E27FC236}">
                <a16:creationId xmlns:a16="http://schemas.microsoft.com/office/drawing/2014/main" id="{FA3C6DDE-37E3-ABB2-C775-C0FC35B125B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519" y="8092041"/>
            <a:ext cx="18473038" cy="2233059"/>
          </a:xfrm>
          <a:prstGeom prst="rect">
            <a:avLst/>
          </a:prstGeom>
        </p:spPr>
      </p:pic>
      <p:sp>
        <p:nvSpPr>
          <p:cNvPr id="22" name="Object 10">
            <a:extLst>
              <a:ext uri="{FF2B5EF4-FFF2-40B4-BE49-F238E27FC236}">
                <a16:creationId xmlns:a16="http://schemas.microsoft.com/office/drawing/2014/main" id="{7FAF7929-0FC6-FD3D-80B4-FF4E56553A19}"/>
              </a:ext>
            </a:extLst>
          </p:cNvPr>
          <p:cNvSpPr txBox="1"/>
          <p:nvPr/>
        </p:nvSpPr>
        <p:spPr>
          <a:xfrm>
            <a:off x="4530090" y="8416744"/>
            <a:ext cx="92202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rPr>
              <a:t>그러나 과도한 이산화탄소 배출량으로 인해 </a:t>
            </a:r>
            <a:endParaRPr lang="en-US" altLang="ko-KR" sz="3200" kern="0" spc="-200" dirty="0">
              <a:solidFill>
                <a:srgbClr val="FD8A6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Gmarket Sans Light" pitchFamily="34" charset="0"/>
            </a:endParaRPr>
          </a:p>
          <a:p>
            <a:pPr algn="ctr"/>
            <a:r>
              <a:rPr lang="ko-KR" altLang="en-US" sz="32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rPr>
              <a:t>환경 파괴의 주범으로 꼽힘 </a:t>
            </a:r>
            <a:endParaRPr lang="en-US" altLang="ko-KR" sz="4000" kern="0" spc="-2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Light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40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친환경적 </a:t>
            </a:r>
            <a:r>
              <a:rPr lang="en-US" altLang="ko-KR" sz="40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‘ </a:t>
            </a:r>
            <a:r>
              <a:rPr lang="ko-KR" altLang="en-US" sz="40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전기로 </a:t>
            </a:r>
            <a:r>
              <a:rPr lang="en-US" altLang="ko-KR" sz="40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’</a:t>
            </a:r>
            <a:endParaRPr lang="en-US" altLang="ko-KR" sz="4000" b="1" kern="0" spc="-2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Light" pitchFamily="34" charset="0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A9067092-B79F-73D8-455C-06FCB8C2D926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46E16A-B965-6BFC-77B0-4D221F3C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97138"/>
            <a:ext cx="8159471" cy="543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D076213A-50F8-E17A-4B41-AC138186F6A1}"/>
              </a:ext>
            </a:extLst>
          </p:cNvPr>
          <p:cNvSpPr txBox="1"/>
          <p:nvPr/>
        </p:nvSpPr>
        <p:spPr>
          <a:xfrm>
            <a:off x="1905000" y="4397395"/>
            <a:ext cx="585108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Medium" pitchFamily="34" charset="0"/>
              </a:rPr>
              <a:t>철강 제조의 핵심 매개체</a:t>
            </a:r>
            <a:r>
              <a:rPr lang="en-US" altLang="ko-KR" sz="40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Medium" pitchFamily="34" charset="0"/>
              </a:rPr>
              <a:t>: </a:t>
            </a:r>
            <a:r>
              <a:rPr lang="ko-KR" altLang="en-US" sz="4000" b="1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고로 </a:t>
            </a:r>
            <a:r>
              <a:rPr lang="en-US" altLang="ko-KR" sz="4000" b="1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(</a:t>
            </a:r>
            <a:r>
              <a:rPr lang="ko-KR" altLang="en-US" sz="4000" b="1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용광로</a:t>
            </a:r>
            <a:r>
              <a:rPr lang="en-US" altLang="ko-KR" sz="4000" b="1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)</a:t>
            </a:r>
          </a:p>
          <a:p>
            <a:pPr algn="ctr"/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04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6205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 발전 수립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Autogluon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_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9BFB8-3E5D-69CC-9654-5212366CA057}"/>
              </a:ext>
            </a:extLst>
          </p:cNvPr>
          <p:cNvGrpSpPr/>
          <p:nvPr/>
        </p:nvGrpSpPr>
        <p:grpSpPr>
          <a:xfrm>
            <a:off x="1087120" y="1372969"/>
            <a:ext cx="70662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98B384-1B9D-12FE-79AB-0152E67F4494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C335C-6C5D-0B84-06FF-E5264A77CEFF}"/>
                </a:ext>
              </a:extLst>
            </p:cNvPr>
            <p:cNvSpPr txBox="1"/>
            <p:nvPr/>
          </p:nvSpPr>
          <p:spPr>
            <a:xfrm>
              <a:off x="1177635" y="1068169"/>
              <a:ext cx="10328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적용한 </a:t>
              </a:r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모델링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6E39B1-23B8-7F10-8776-089D63B58C7B}"/>
              </a:ext>
            </a:extLst>
          </p:cNvPr>
          <p:cNvSpPr txBox="1"/>
          <p:nvPr/>
        </p:nvSpPr>
        <p:spPr>
          <a:xfrm>
            <a:off x="8815100" y="4229100"/>
            <a:ext cx="6991257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9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개의 정형데이터</a:t>
            </a: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, 8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개의 파생변수</a:t>
            </a:r>
            <a:b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</a:b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총 </a:t>
            </a: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17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개의 변수를 적용하여 </a:t>
            </a:r>
            <a:endParaRPr lang="en-US" altLang="ko-KR" sz="2800" spc="-5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spc="-5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AutoGluon</a:t>
            </a:r>
            <a:r>
              <a:rPr lang="en-US" altLang="ko-KR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라이브러리를 사용한 </a:t>
            </a:r>
            <a:r>
              <a:rPr lang="en-US" altLang="ko-KR" sz="2800" spc="-5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Dlinear</a:t>
            </a:r>
            <a:r>
              <a:rPr lang="ko-KR" altLang="en-US" sz="2800" spc="-5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굴림" panose="020B0600000101010101" pitchFamily="50" charset="-127"/>
              </a:rPr>
              <a:t> 모델링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BD6E64-672B-3202-E9B7-989C4991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35" y="2386866"/>
            <a:ext cx="7142480" cy="749154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2EDD5D-9C63-188E-4D40-1B39BC4A7B21}"/>
              </a:ext>
            </a:extLst>
          </p:cNvPr>
          <p:cNvGrpSpPr/>
          <p:nvPr/>
        </p:nvGrpSpPr>
        <p:grpSpPr>
          <a:xfrm>
            <a:off x="16250558" y="5248611"/>
            <a:ext cx="589642" cy="584775"/>
            <a:chOff x="14004182" y="6082725"/>
            <a:chExt cx="589642" cy="584775"/>
          </a:xfrm>
        </p:grpSpPr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9E362181-8E3D-C287-9A01-2D81A1B7C2C7}"/>
                </a:ext>
              </a:extLst>
            </p:cNvPr>
            <p:cNvSpPr/>
            <p:nvPr/>
          </p:nvSpPr>
          <p:spPr>
            <a:xfrm>
              <a:off x="14004182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1F60C677-A865-BA4B-9207-695FD5F33085}"/>
                </a:ext>
              </a:extLst>
            </p:cNvPr>
            <p:cNvSpPr/>
            <p:nvPr/>
          </p:nvSpPr>
          <p:spPr>
            <a:xfrm>
              <a:off x="14233241" y="6082725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831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C66C14F-1293-B70C-B26B-CEA9BF8F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0" y="2396853"/>
            <a:ext cx="10800000" cy="35204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F04382-82BB-7D61-C453-0EEE9917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000" y="6270830"/>
            <a:ext cx="10800000" cy="37051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4B8E5C-8573-C300-B9E0-8665E851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27" r="81127"/>
          <a:stretch/>
        </p:blipFill>
        <p:spPr>
          <a:xfrm>
            <a:off x="3744000" y="9791700"/>
            <a:ext cx="2038257" cy="18427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FF6A97-272A-4689-D325-49574656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35" r="81127"/>
          <a:stretch/>
        </p:blipFill>
        <p:spPr>
          <a:xfrm>
            <a:off x="3744000" y="5753099"/>
            <a:ext cx="2038257" cy="16422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CF4C70-E7A2-BA31-9EBA-29CAA91CB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0" t="10921" r="27505" b="82586"/>
          <a:stretch/>
        </p:blipFill>
        <p:spPr>
          <a:xfrm>
            <a:off x="5325057" y="2781299"/>
            <a:ext cx="6248400" cy="22860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89A24-184B-5BC3-674C-8CD66CC5B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9" t="10706" r="9160" b="79011"/>
          <a:stretch/>
        </p:blipFill>
        <p:spPr>
          <a:xfrm>
            <a:off x="5325057" y="6667501"/>
            <a:ext cx="8229600" cy="3810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6205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 발전 수립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Autogluon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_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9BFB8-3E5D-69CC-9654-5212366CA057}"/>
              </a:ext>
            </a:extLst>
          </p:cNvPr>
          <p:cNvGrpSpPr/>
          <p:nvPr/>
        </p:nvGrpSpPr>
        <p:grpSpPr>
          <a:xfrm>
            <a:off x="1087120" y="1372969"/>
            <a:ext cx="70662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98B384-1B9D-12FE-79AB-0152E67F4494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C335C-6C5D-0B84-06FF-E5264A77CEFF}"/>
                </a:ext>
              </a:extLst>
            </p:cNvPr>
            <p:cNvSpPr txBox="1"/>
            <p:nvPr/>
          </p:nvSpPr>
          <p:spPr>
            <a:xfrm>
              <a:off x="1177635" y="1068169"/>
              <a:ext cx="10328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적용한 </a:t>
              </a:r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모델링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76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54B8E5C-8573-C300-B9E0-8665E851A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27" r="81127"/>
          <a:stretch/>
        </p:blipFill>
        <p:spPr>
          <a:xfrm>
            <a:off x="1143026" y="5461859"/>
            <a:ext cx="4651623" cy="42054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FF6A97-272A-4689-D325-49574656B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35" r="81127"/>
          <a:stretch/>
        </p:blipFill>
        <p:spPr>
          <a:xfrm>
            <a:off x="1143026" y="3479578"/>
            <a:ext cx="4651621" cy="37477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CF4C70-E7A2-BA31-9EBA-29CAA91CB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0" t="10921" r="27505" b="82586"/>
          <a:stretch/>
        </p:blipFill>
        <p:spPr>
          <a:xfrm>
            <a:off x="1143027" y="2781300"/>
            <a:ext cx="12189579" cy="44596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89A24-184B-5BC3-674C-8CD66CC5B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9" t="10706" r="9160" b="79011"/>
          <a:stretch/>
        </p:blipFill>
        <p:spPr>
          <a:xfrm>
            <a:off x="1143027" y="4457700"/>
            <a:ext cx="16054573" cy="74326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6205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 발전 수립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Autogluon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_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9BFB8-3E5D-69CC-9654-5212366CA057}"/>
              </a:ext>
            </a:extLst>
          </p:cNvPr>
          <p:cNvGrpSpPr/>
          <p:nvPr/>
        </p:nvGrpSpPr>
        <p:grpSpPr>
          <a:xfrm>
            <a:off x="1087120" y="1372969"/>
            <a:ext cx="70662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98B384-1B9D-12FE-79AB-0152E67F4494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C335C-6C5D-0B84-06FF-E5264A77CEFF}"/>
                </a:ext>
              </a:extLst>
            </p:cNvPr>
            <p:cNvSpPr txBox="1"/>
            <p:nvPr/>
          </p:nvSpPr>
          <p:spPr>
            <a:xfrm>
              <a:off x="1177635" y="1068169"/>
              <a:ext cx="10328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독립변수 적용한 </a:t>
              </a:r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모델링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F20D44-9E02-4720-5F47-949080E47F7B}"/>
              </a:ext>
            </a:extLst>
          </p:cNvPr>
          <p:cNvSpPr/>
          <p:nvPr/>
        </p:nvSpPr>
        <p:spPr>
          <a:xfrm>
            <a:off x="4343400" y="3479578"/>
            <a:ext cx="1451247" cy="374778"/>
          </a:xfrm>
          <a:prstGeom prst="rect">
            <a:avLst/>
          </a:prstGeom>
          <a:noFill/>
          <a:ln w="7620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789A9-2984-5F07-A739-1B441A60CA74}"/>
              </a:ext>
            </a:extLst>
          </p:cNvPr>
          <p:cNvSpPr/>
          <p:nvPr/>
        </p:nvSpPr>
        <p:spPr>
          <a:xfrm>
            <a:off x="4307633" y="5480856"/>
            <a:ext cx="1451247" cy="374778"/>
          </a:xfrm>
          <a:prstGeom prst="rect">
            <a:avLst/>
          </a:prstGeom>
          <a:noFill/>
          <a:ln w="7620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C8FB7-0477-E32B-2AA9-3FF72D598A8A}"/>
              </a:ext>
            </a:extLst>
          </p:cNvPr>
          <p:cNvSpPr txBox="1"/>
          <p:nvPr/>
        </p:nvSpPr>
        <p:spPr>
          <a:xfrm>
            <a:off x="2230873" y="6286500"/>
            <a:ext cx="144544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Autogluon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내부 모델링 과정에서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중요도가 낮은 변수를 자동으로 제외함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 외 독립변수 추가 유무에 따른 </a:t>
            </a:r>
            <a:r>
              <a:rPr lang="en-US" altLang="ko-KR" sz="28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score(-RMSE)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차이 없음 </a:t>
            </a:r>
            <a:endParaRPr lang="en-US" altLang="ko-KR" sz="2800" b="1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3430A0D-ECB2-1C5B-B92F-CC11C8AC27E6}"/>
              </a:ext>
            </a:extLst>
          </p:cNvPr>
          <p:cNvGrpSpPr/>
          <p:nvPr/>
        </p:nvGrpSpPr>
        <p:grpSpPr>
          <a:xfrm>
            <a:off x="3048000" y="8612952"/>
            <a:ext cx="11087100" cy="854080"/>
            <a:chOff x="3048000" y="8612952"/>
            <a:chExt cx="11087100" cy="85408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6F95E38-F291-A63F-0495-975D12326756}"/>
                </a:ext>
              </a:extLst>
            </p:cNvPr>
            <p:cNvGrpSpPr/>
            <p:nvPr/>
          </p:nvGrpSpPr>
          <p:grpSpPr>
            <a:xfrm>
              <a:off x="3048000" y="8747605"/>
              <a:ext cx="525463" cy="584775"/>
              <a:chOff x="14120735" y="6082725"/>
              <a:chExt cx="589642" cy="584775"/>
            </a:xfrm>
          </p:grpSpPr>
          <p:sp>
            <p:nvSpPr>
              <p:cNvPr id="37" name="화살표: 갈매기형 수장 36">
                <a:extLst>
                  <a:ext uri="{FF2B5EF4-FFF2-40B4-BE49-F238E27FC236}">
                    <a16:creationId xmlns:a16="http://schemas.microsoft.com/office/drawing/2014/main" id="{A770DB51-131C-8102-AA2A-F62123CF8DC0}"/>
                  </a:ext>
                </a:extLst>
              </p:cNvPr>
              <p:cNvSpPr/>
              <p:nvPr/>
            </p:nvSpPr>
            <p:spPr>
              <a:xfrm>
                <a:off x="14120735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화살표: 갈매기형 수장 37">
                <a:extLst>
                  <a:ext uri="{FF2B5EF4-FFF2-40B4-BE49-F238E27FC236}">
                    <a16:creationId xmlns:a16="http://schemas.microsoft.com/office/drawing/2014/main" id="{60FB1DE7-C0E7-D095-B7DF-74C107F6CD27}"/>
                  </a:ext>
                </a:extLst>
              </p:cNvPr>
              <p:cNvSpPr/>
              <p:nvPr/>
            </p:nvSpPr>
            <p:spPr>
              <a:xfrm>
                <a:off x="14349794" y="6082725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52F11C-089F-B2E5-15C0-D2B20B83B2F6}"/>
                </a:ext>
              </a:extLst>
            </p:cNvPr>
            <p:cNvSpPr txBox="1"/>
            <p:nvPr/>
          </p:nvSpPr>
          <p:spPr>
            <a:xfrm>
              <a:off x="4152900" y="8612952"/>
              <a:ext cx="9982200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독립변수가 모델의 성능 개선에 영향을 주지 않음</a:t>
              </a:r>
              <a:endParaRPr lang="en-US" altLang="ko-KR" sz="36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4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6205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 발전 수립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Autogluon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_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9BFB8-3E5D-69CC-9654-5212366CA057}"/>
              </a:ext>
            </a:extLst>
          </p:cNvPr>
          <p:cNvGrpSpPr/>
          <p:nvPr/>
        </p:nvGrpSpPr>
        <p:grpSpPr>
          <a:xfrm>
            <a:off x="1087120" y="1372969"/>
            <a:ext cx="85140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98B384-1B9D-12FE-79AB-0152E67F4494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C335C-6C5D-0B84-06FF-E5264A77CEFF}"/>
                </a:ext>
              </a:extLst>
            </p:cNvPr>
            <p:cNvSpPr txBox="1"/>
            <p:nvPr/>
          </p:nvSpPr>
          <p:spPr>
            <a:xfrm>
              <a:off x="1177635" y="1068169"/>
              <a:ext cx="10328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5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하이퍼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파라미터 튜닝한 </a:t>
              </a:r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모델링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7E2BEBE-BE70-5855-9FD3-62B12810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29" y="2376534"/>
            <a:ext cx="10474171" cy="2697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88D80-6EF5-CFC3-A94B-FE82DD76D5EB}"/>
              </a:ext>
            </a:extLst>
          </p:cNvPr>
          <p:cNvSpPr txBox="1"/>
          <p:nvPr/>
        </p:nvSpPr>
        <p:spPr>
          <a:xfrm>
            <a:off x="985110" y="5974259"/>
            <a:ext cx="46067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하이퍼</a:t>
            </a:r>
            <a:r>
              <a:rPr lang="ko-KR" altLang="en-US" sz="32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파라미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터 튜닝 </a:t>
            </a:r>
            <a:r>
              <a:rPr lang="ko-KR" altLang="en-US" sz="3200" b="1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</a:t>
            </a:r>
            <a:endParaRPr lang="en-US" altLang="ko-KR" sz="3200" b="1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29A53-6384-7501-535A-A088B514478D}"/>
              </a:ext>
            </a:extLst>
          </p:cNvPr>
          <p:cNvSpPr txBox="1"/>
          <p:nvPr/>
        </p:nvSpPr>
        <p:spPr>
          <a:xfrm>
            <a:off x="1192327" y="6972300"/>
            <a:ext cx="41923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RMSE    :  8.25</a:t>
            </a:r>
          </a:p>
          <a:p>
            <a:pPr algn="ctr">
              <a:lnSpc>
                <a:spcPct val="200000"/>
              </a:lnSpc>
            </a:pP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등락 </a:t>
            </a:r>
            <a:r>
              <a:rPr lang="ko-KR" altLang="en-US" sz="32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예측률</a:t>
            </a:r>
            <a:r>
              <a:rPr lang="ko-KR" altLang="en-US" sz="32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61%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198418-514C-2FDF-1948-F5FBC8847620}"/>
              </a:ext>
            </a:extLst>
          </p:cNvPr>
          <p:cNvSpPr/>
          <p:nvPr/>
        </p:nvSpPr>
        <p:spPr>
          <a:xfrm>
            <a:off x="1247683" y="7052350"/>
            <a:ext cx="4232686" cy="2133600"/>
          </a:xfrm>
          <a:prstGeom prst="roundRect">
            <a:avLst/>
          </a:prstGeom>
          <a:noFill/>
          <a:ln w="76200">
            <a:solidFill>
              <a:srgbClr val="FD8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8F5726-F3CE-D0A6-A12A-814E33184A77}"/>
              </a:ext>
            </a:extLst>
          </p:cNvPr>
          <p:cNvGrpSpPr/>
          <p:nvPr/>
        </p:nvGrpSpPr>
        <p:grpSpPr>
          <a:xfrm>
            <a:off x="5994038" y="5974259"/>
            <a:ext cx="5595074" cy="3655482"/>
            <a:chOff x="9568726" y="5974259"/>
            <a:chExt cx="5595074" cy="36554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269C96-98ED-25C8-1B72-A7B56BA51846}"/>
                </a:ext>
              </a:extLst>
            </p:cNvPr>
            <p:cNvSpPr txBox="1"/>
            <p:nvPr/>
          </p:nvSpPr>
          <p:spPr>
            <a:xfrm>
              <a:off x="13047586" y="9198854"/>
              <a:ext cx="211621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생철</a:t>
              </a:r>
              <a:r>
                <a:rPr lang="en-US" altLang="ko-KR" sz="16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7</a:t>
              </a:r>
              <a:r>
                <a:rPr lang="ko-KR" altLang="en-US" sz="16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 예측 기준</a:t>
              </a:r>
              <a:endParaRPr lang="en-US" altLang="ko-KR" sz="16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A08C75-3E40-B26A-2EE7-85216C795601}"/>
                </a:ext>
              </a:extLst>
            </p:cNvPr>
            <p:cNvSpPr txBox="1"/>
            <p:nvPr/>
          </p:nvSpPr>
          <p:spPr>
            <a:xfrm>
              <a:off x="10360590" y="5974259"/>
              <a:ext cx="46067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i="0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하이퍼</a:t>
              </a:r>
              <a:r>
                <a:rPr lang="ko-KR" altLang="en-US" sz="32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파라미</a:t>
              </a:r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터 튜닝 </a:t>
              </a:r>
              <a:r>
                <a:rPr lang="ko-KR" altLang="en-US" sz="3200" b="1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후</a:t>
              </a:r>
              <a:endParaRPr lang="en-US" altLang="ko-KR" sz="32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BA65AA-E6B6-D652-4816-9B2DB4D758BD}"/>
                </a:ext>
              </a:extLst>
            </p:cNvPr>
            <p:cNvSpPr txBox="1"/>
            <p:nvPr/>
          </p:nvSpPr>
          <p:spPr>
            <a:xfrm>
              <a:off x="10567807" y="6972300"/>
              <a:ext cx="4192336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32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RMSE    :  3.81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등락 </a:t>
              </a:r>
              <a:r>
                <a:rPr lang="ko-KR" altLang="en-US" sz="32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예측률</a:t>
              </a:r>
              <a:r>
                <a:rPr lang="ko-KR" altLang="en-US" sz="32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2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  84%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B1ACD6-5AE0-13D2-39EB-ADCFD020B8E0}"/>
                </a:ext>
              </a:extLst>
            </p:cNvPr>
            <p:cNvSpPr/>
            <p:nvPr/>
          </p:nvSpPr>
          <p:spPr>
            <a:xfrm>
              <a:off x="10593613" y="7052350"/>
              <a:ext cx="4232686" cy="2133600"/>
            </a:xfrm>
            <a:prstGeom prst="roundRect">
              <a:avLst/>
            </a:prstGeom>
            <a:noFill/>
            <a:ln w="76200">
              <a:solidFill>
                <a:srgbClr val="FD8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7A8E23-803B-4874-00F7-D28A9EBC9301}"/>
                </a:ext>
              </a:extLst>
            </p:cNvPr>
            <p:cNvGrpSpPr/>
            <p:nvPr/>
          </p:nvGrpSpPr>
          <p:grpSpPr>
            <a:xfrm>
              <a:off x="9568726" y="7886700"/>
              <a:ext cx="589642" cy="584775"/>
              <a:chOff x="14711387" y="5955771"/>
              <a:chExt cx="589642" cy="584775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39627855-95CF-BFD8-C708-90ED56BAE681}"/>
                  </a:ext>
                </a:extLst>
              </p:cNvPr>
              <p:cNvSpPr/>
              <p:nvPr/>
            </p:nvSpPr>
            <p:spPr>
              <a:xfrm>
                <a:off x="14711387" y="5955771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54B06971-86F6-BC8E-A2B1-7C3C67650DB7}"/>
                  </a:ext>
                </a:extLst>
              </p:cNvPr>
              <p:cNvSpPr/>
              <p:nvPr/>
            </p:nvSpPr>
            <p:spPr>
              <a:xfrm>
                <a:off x="14940446" y="5955771"/>
                <a:ext cx="360583" cy="584775"/>
              </a:xfrm>
              <a:prstGeom prst="chevron">
                <a:avLst/>
              </a:prstGeom>
              <a:solidFill>
                <a:srgbClr val="FD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D9B005-F368-EB34-3BAD-6C398A836233}"/>
              </a:ext>
            </a:extLst>
          </p:cNvPr>
          <p:cNvSpPr txBox="1"/>
          <p:nvPr/>
        </p:nvSpPr>
        <p:spPr>
          <a:xfrm>
            <a:off x="12115800" y="2444098"/>
            <a:ext cx="5236727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Hidden_dimension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i="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Learning_rate</a:t>
            </a:r>
            <a:r>
              <a:rPr lang="en-US" altLang="ko-KR" sz="28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0.0004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Epochs : 600</a:t>
            </a:r>
            <a:endParaRPr lang="en-US" altLang="ko-KR" sz="2800" b="1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0D31B5-C8F0-22C7-F214-DF2CABAB77CE}"/>
              </a:ext>
            </a:extLst>
          </p:cNvPr>
          <p:cNvSpPr txBox="1"/>
          <p:nvPr/>
        </p:nvSpPr>
        <p:spPr>
          <a:xfrm>
            <a:off x="3684270" y="9198854"/>
            <a:ext cx="21162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생철</a:t>
            </a:r>
            <a:r>
              <a:rPr lang="en-US" altLang="ko-KR" sz="16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7</a:t>
            </a:r>
            <a:r>
              <a:rPr lang="ko-KR" altLang="en-US" sz="16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예측 기준</a:t>
            </a:r>
            <a:endParaRPr lang="en-US" altLang="ko-KR" sz="1600" b="1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3CE991F-99C7-C0DF-554D-FD85FB6735DA}"/>
              </a:ext>
            </a:extLst>
          </p:cNvPr>
          <p:cNvGrpSpPr/>
          <p:nvPr/>
        </p:nvGrpSpPr>
        <p:grpSpPr>
          <a:xfrm>
            <a:off x="11830958" y="7167652"/>
            <a:ext cx="5634471" cy="1862048"/>
            <a:chOff x="11830958" y="7167652"/>
            <a:chExt cx="5634471" cy="186204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4D144C-6FA0-379A-8178-0DF9F17178A5}"/>
                </a:ext>
              </a:extLst>
            </p:cNvPr>
            <p:cNvSpPr/>
            <p:nvPr/>
          </p:nvSpPr>
          <p:spPr>
            <a:xfrm>
              <a:off x="12965429" y="7806673"/>
              <a:ext cx="4500000" cy="22860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88EEF-6F5C-590D-7AF1-5721923A9EE5}"/>
                </a:ext>
              </a:extLst>
            </p:cNvPr>
            <p:cNvSpPr/>
            <p:nvPr/>
          </p:nvSpPr>
          <p:spPr>
            <a:xfrm>
              <a:off x="13142732" y="8736330"/>
              <a:ext cx="3971882" cy="228600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9673CF-D438-9CDE-78A0-F3D5C570A755}"/>
                </a:ext>
              </a:extLst>
            </p:cNvPr>
            <p:cNvSpPr txBox="1"/>
            <p:nvPr/>
          </p:nvSpPr>
          <p:spPr>
            <a:xfrm>
              <a:off x="12774800" y="7167652"/>
              <a:ext cx="4685466" cy="1862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4000" b="1" i="0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철 스크랩 가격 예측</a:t>
              </a:r>
              <a:endParaRPr lang="en-US" altLang="ko-KR" sz="40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4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최종 모델로 채택</a:t>
              </a:r>
              <a:endParaRPr lang="en-US" altLang="ko-KR" sz="40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DE6D6817-84C8-51C1-07AD-0ECEE32D47D6}"/>
                </a:ext>
              </a:extLst>
            </p:cNvPr>
            <p:cNvSpPr/>
            <p:nvPr/>
          </p:nvSpPr>
          <p:spPr>
            <a:xfrm>
              <a:off x="11830958" y="7886700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3B72D322-7A13-3483-17FC-8EECF3EF9304}"/>
                </a:ext>
              </a:extLst>
            </p:cNvPr>
            <p:cNvSpPr/>
            <p:nvPr/>
          </p:nvSpPr>
          <p:spPr>
            <a:xfrm>
              <a:off x="12060017" y="7886700"/>
              <a:ext cx="360583" cy="584775"/>
            </a:xfrm>
            <a:prstGeom prst="chevron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77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17965-BAD0-E773-A2B2-08BC34674AE4}"/>
              </a:ext>
            </a:extLst>
          </p:cNvPr>
          <p:cNvSpPr txBox="1"/>
          <p:nvPr/>
        </p:nvSpPr>
        <p:spPr>
          <a:xfrm>
            <a:off x="647618" y="266700"/>
            <a:ext cx="116205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모델 발전 수립 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–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Autogluon</a:t>
            </a:r>
            <a:r>
              <a:rPr lang="en-US" altLang="ko-KR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 _ </a:t>
            </a:r>
            <a:r>
              <a:rPr lang="en-US" altLang="ko-KR" sz="5200" kern="0" spc="-300" dirty="0" err="1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DLinear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C5A66C9F-99A9-4939-0BD9-F6A020BB5EDF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03.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모델링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9BFB8-3E5D-69CC-9654-5212366CA057}"/>
              </a:ext>
            </a:extLst>
          </p:cNvPr>
          <p:cNvGrpSpPr/>
          <p:nvPr/>
        </p:nvGrpSpPr>
        <p:grpSpPr>
          <a:xfrm>
            <a:off x="1087120" y="1372969"/>
            <a:ext cx="4780280" cy="646331"/>
            <a:chOff x="1066800" y="1068169"/>
            <a:chExt cx="1043940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98B384-1B9D-12FE-79AB-0152E67F4494}"/>
                </a:ext>
              </a:extLst>
            </p:cNvPr>
            <p:cNvSpPr/>
            <p:nvPr/>
          </p:nvSpPr>
          <p:spPr>
            <a:xfrm>
              <a:off x="1066800" y="1476202"/>
              <a:ext cx="10439400" cy="207818"/>
            </a:xfrm>
            <a:prstGeom prst="rect">
              <a:avLst/>
            </a:prstGeom>
            <a:solidFill>
              <a:srgbClr val="FD8A6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C335C-6C5D-0B84-06FF-E5264A77CEFF}"/>
                </a:ext>
              </a:extLst>
            </p:cNvPr>
            <p:cNvSpPr txBox="1"/>
            <p:nvPr/>
          </p:nvSpPr>
          <p:spPr>
            <a:xfrm>
              <a:off x="1177635" y="1068169"/>
              <a:ext cx="103285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5" dirty="0" err="1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DLinear</a:t>
              </a:r>
              <a:r>
                <a:rPr lang="ko-KR" altLang="en-US" sz="3600" b="1" spc="-5" dirty="0"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 모델링 </a:t>
              </a:r>
              <a:r>
                <a:rPr lang="ko-KR" altLang="en-US" sz="3600" b="1" spc="-5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굴림" panose="020B0600000101010101" pitchFamily="50" charset="-127"/>
                </a:rPr>
                <a:t>결과</a:t>
              </a:r>
              <a:endParaRPr lang="ko-KR" altLang="en-US" sz="3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BC3547-C264-0E9E-8082-4E14D70205A4}"/>
              </a:ext>
            </a:extLst>
          </p:cNvPr>
          <p:cNvGrpSpPr/>
          <p:nvPr/>
        </p:nvGrpSpPr>
        <p:grpSpPr>
          <a:xfrm>
            <a:off x="3796679" y="6195293"/>
            <a:ext cx="10694643" cy="3215407"/>
            <a:chOff x="1725957" y="2474200"/>
            <a:chExt cx="10694643" cy="32154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76A54A-50FF-434F-827F-38299240FC9A}"/>
                </a:ext>
              </a:extLst>
            </p:cNvPr>
            <p:cNvSpPr txBox="1"/>
            <p:nvPr/>
          </p:nvSpPr>
          <p:spPr>
            <a:xfrm>
              <a:off x="1725957" y="2474200"/>
              <a:ext cx="46067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 </a:t>
              </a:r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등락 </a:t>
              </a:r>
              <a:r>
                <a:rPr lang="ko-KR" altLang="en-US" sz="32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예측률</a:t>
              </a:r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en-US" altLang="ko-KR" sz="24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12994BC-7190-F955-7BF5-65481F9A8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5957" y="3403607"/>
              <a:ext cx="10694643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531AFE-B49F-EE38-6F3F-D5B5B4A57573}"/>
              </a:ext>
            </a:extLst>
          </p:cNvPr>
          <p:cNvGrpSpPr/>
          <p:nvPr/>
        </p:nvGrpSpPr>
        <p:grpSpPr>
          <a:xfrm>
            <a:off x="3796679" y="2528035"/>
            <a:ext cx="10694643" cy="3215407"/>
            <a:chOff x="1725957" y="5849573"/>
            <a:chExt cx="10694643" cy="32154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3E1D03-1F8F-CC10-E5F1-30C31EB602EB}"/>
                </a:ext>
              </a:extLst>
            </p:cNvPr>
            <p:cNvSpPr txBox="1"/>
            <p:nvPr/>
          </p:nvSpPr>
          <p:spPr>
            <a:xfrm>
              <a:off x="1725957" y="5849573"/>
              <a:ext cx="46067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 RMSE ]</a:t>
              </a:r>
              <a:endParaRPr lang="en-US" altLang="ko-KR" sz="2400" b="1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FEA89B1-87A7-EB5D-61EB-5B101D0BD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5957" y="6778980"/>
              <a:ext cx="10694643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7001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681835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04. </a:t>
            </a:r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웹 서비스 개발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435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7F1FD7EC-2736-738E-A549-08F9D5527191}"/>
              </a:ext>
            </a:extLst>
          </p:cNvPr>
          <p:cNvGrpSpPr/>
          <p:nvPr/>
        </p:nvGrpSpPr>
        <p:grpSpPr>
          <a:xfrm>
            <a:off x="1239239" y="6169927"/>
            <a:ext cx="7904762" cy="1834836"/>
            <a:chOff x="6990476" y="5835796"/>
            <a:chExt cx="7904762" cy="1834836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B13386B5-9A59-3042-9336-E6BAC2CE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130C30F0-8492-5C8A-2926-789120AEDBBA}"/>
              </a:ext>
            </a:extLst>
          </p:cNvPr>
          <p:cNvGrpSpPr/>
          <p:nvPr/>
        </p:nvGrpSpPr>
        <p:grpSpPr>
          <a:xfrm>
            <a:off x="1239239" y="8143655"/>
            <a:ext cx="7904762" cy="1803006"/>
            <a:chOff x="6990476" y="7809524"/>
            <a:chExt cx="7904762" cy="1803006"/>
          </a:xfrm>
        </p:grpSpPr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C858664E-6469-9ED9-5F71-8D8AAD4B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sp>
        <p:nvSpPr>
          <p:cNvPr id="26" name="Object 20">
            <a:extLst>
              <a:ext uri="{FF2B5EF4-FFF2-40B4-BE49-F238E27FC236}">
                <a16:creationId xmlns:a16="http://schemas.microsoft.com/office/drawing/2014/main" id="{7795344D-5F2B-FD86-30FB-34400743D1D3}"/>
              </a:ext>
            </a:extLst>
          </p:cNvPr>
          <p:cNvSpPr txBox="1"/>
          <p:nvPr/>
        </p:nvSpPr>
        <p:spPr>
          <a:xfrm>
            <a:off x="1610687" y="6579513"/>
            <a:ext cx="709521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기반의 웹 프로그램 코드를 작성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latinLnBrk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프로그램을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실행하는 런타임</a:t>
            </a:r>
          </a:p>
        </p:txBody>
      </p:sp>
      <p:grpSp>
        <p:nvGrpSpPr>
          <p:cNvPr id="97" name="그룹 1003">
            <a:extLst>
              <a:ext uri="{FF2B5EF4-FFF2-40B4-BE49-F238E27FC236}">
                <a16:creationId xmlns:a16="http://schemas.microsoft.com/office/drawing/2014/main" id="{D98CC4CF-EBF8-7DAE-6550-6CD5F39B3FD6}"/>
              </a:ext>
            </a:extLst>
          </p:cNvPr>
          <p:cNvGrpSpPr/>
          <p:nvPr/>
        </p:nvGrpSpPr>
        <p:grpSpPr>
          <a:xfrm>
            <a:off x="9582098" y="6169927"/>
            <a:ext cx="7904762" cy="1834836"/>
            <a:chOff x="6990476" y="5835796"/>
            <a:chExt cx="7904762" cy="1834836"/>
          </a:xfrm>
        </p:grpSpPr>
        <p:pic>
          <p:nvPicPr>
            <p:cNvPr id="98" name="Object 9">
              <a:extLst>
                <a:ext uri="{FF2B5EF4-FFF2-40B4-BE49-F238E27FC236}">
                  <a16:creationId xmlns:a16="http://schemas.microsoft.com/office/drawing/2014/main" id="{8808D918-05BA-C62A-1A18-F888F82A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grpSp>
        <p:nvGrpSpPr>
          <p:cNvPr id="99" name="그룹 1004">
            <a:extLst>
              <a:ext uri="{FF2B5EF4-FFF2-40B4-BE49-F238E27FC236}">
                <a16:creationId xmlns:a16="http://schemas.microsoft.com/office/drawing/2014/main" id="{6FD93257-59F0-30F7-F6E4-A2EF35D4E0B6}"/>
              </a:ext>
            </a:extLst>
          </p:cNvPr>
          <p:cNvGrpSpPr/>
          <p:nvPr/>
        </p:nvGrpSpPr>
        <p:grpSpPr>
          <a:xfrm>
            <a:off x="9582098" y="8143655"/>
            <a:ext cx="7904762" cy="1803006"/>
            <a:chOff x="6990476" y="7809524"/>
            <a:chExt cx="7904762" cy="1803006"/>
          </a:xfrm>
        </p:grpSpPr>
        <p:pic>
          <p:nvPicPr>
            <p:cNvPr id="100" name="Object 12">
              <a:extLst>
                <a:ext uri="{FF2B5EF4-FFF2-40B4-BE49-F238E27FC236}">
                  <a16:creationId xmlns:a16="http://schemas.microsoft.com/office/drawing/2014/main" id="{F4F6AD10-49BB-F04D-07D7-42D05ACD3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0476" y="7809524"/>
              <a:ext cx="7904762" cy="1803006"/>
            </a:xfrm>
            <a:prstGeom prst="rect">
              <a:avLst/>
            </a:prstGeom>
          </p:spPr>
        </p:pic>
      </p:grpSp>
      <p:grpSp>
        <p:nvGrpSpPr>
          <p:cNvPr id="112" name="그룹 1003">
            <a:extLst>
              <a:ext uri="{FF2B5EF4-FFF2-40B4-BE49-F238E27FC236}">
                <a16:creationId xmlns:a16="http://schemas.microsoft.com/office/drawing/2014/main" id="{915EA2C6-7B57-63C2-95D4-708E5E897DA1}"/>
              </a:ext>
            </a:extLst>
          </p:cNvPr>
          <p:cNvGrpSpPr/>
          <p:nvPr/>
        </p:nvGrpSpPr>
        <p:grpSpPr>
          <a:xfrm>
            <a:off x="1239239" y="1696691"/>
            <a:ext cx="7904762" cy="1383003"/>
            <a:chOff x="6990476" y="5835796"/>
            <a:chExt cx="7904762" cy="1834836"/>
          </a:xfrm>
        </p:grpSpPr>
        <p:pic>
          <p:nvPicPr>
            <p:cNvPr id="113" name="Object 9">
              <a:extLst>
                <a:ext uri="{FF2B5EF4-FFF2-40B4-BE49-F238E27FC236}">
                  <a16:creationId xmlns:a16="http://schemas.microsoft.com/office/drawing/2014/main" id="{8DC94F1B-B54D-74DC-F2E8-1387B55D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sp>
        <p:nvSpPr>
          <p:cNvPr id="116" name="Object 20">
            <a:extLst>
              <a:ext uri="{FF2B5EF4-FFF2-40B4-BE49-F238E27FC236}">
                <a16:creationId xmlns:a16="http://schemas.microsoft.com/office/drawing/2014/main" id="{2BFFBB88-EF4F-4612-CE22-189AFBE5BA3D}"/>
              </a:ext>
            </a:extLst>
          </p:cNvPr>
          <p:cNvSpPr txBox="1"/>
          <p:nvPr/>
        </p:nvSpPr>
        <p:spPr>
          <a:xfrm>
            <a:off x="1544038" y="1972693"/>
            <a:ext cx="71618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Node.js</a:t>
            </a:r>
            <a:endParaRPr lang="en-US" sz="48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3" name="그룹 1003">
            <a:extLst>
              <a:ext uri="{FF2B5EF4-FFF2-40B4-BE49-F238E27FC236}">
                <a16:creationId xmlns:a16="http://schemas.microsoft.com/office/drawing/2014/main" id="{E4C3B312-C442-4444-7CE5-10F3EB11C4A3}"/>
              </a:ext>
            </a:extLst>
          </p:cNvPr>
          <p:cNvGrpSpPr/>
          <p:nvPr/>
        </p:nvGrpSpPr>
        <p:grpSpPr>
          <a:xfrm>
            <a:off x="9582098" y="1696691"/>
            <a:ext cx="7904762" cy="1383004"/>
            <a:chOff x="6990476" y="5835796"/>
            <a:chExt cx="7904762" cy="1834836"/>
          </a:xfrm>
        </p:grpSpPr>
        <p:pic>
          <p:nvPicPr>
            <p:cNvPr id="124" name="Object 9">
              <a:extLst>
                <a:ext uri="{FF2B5EF4-FFF2-40B4-BE49-F238E27FC236}">
                  <a16:creationId xmlns:a16="http://schemas.microsoft.com/office/drawing/2014/main" id="{1A886F82-5466-055E-0299-F89545D6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476" y="5835796"/>
              <a:ext cx="7904762" cy="1834836"/>
            </a:xfrm>
            <a:prstGeom prst="rect">
              <a:avLst/>
            </a:prstGeom>
          </p:spPr>
        </p:pic>
      </p:grpSp>
      <p:pic>
        <p:nvPicPr>
          <p:cNvPr id="126" name="Object 28">
            <a:extLst>
              <a:ext uri="{FF2B5EF4-FFF2-40B4-BE49-F238E27FC236}">
                <a16:creationId xmlns:a16="http://schemas.microsoft.com/office/drawing/2014/main" id="{4DC835CC-5F26-3A88-61E0-E2A66142091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010" y="3257982"/>
            <a:ext cx="7904762" cy="2760239"/>
          </a:xfrm>
          <a:prstGeom prst="rect">
            <a:avLst/>
          </a:prstGeom>
        </p:spPr>
      </p:pic>
      <p:pic>
        <p:nvPicPr>
          <p:cNvPr id="127" name="Object 28">
            <a:extLst>
              <a:ext uri="{FF2B5EF4-FFF2-40B4-BE49-F238E27FC236}">
                <a16:creationId xmlns:a16="http://schemas.microsoft.com/office/drawing/2014/main" id="{CCD72177-053F-6DAE-1F94-DDD796A9E20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2097" y="3255307"/>
            <a:ext cx="7904762" cy="2760239"/>
          </a:xfrm>
          <a:prstGeom prst="rect">
            <a:avLst/>
          </a:prstGeom>
        </p:spPr>
      </p:pic>
      <p:pic>
        <p:nvPicPr>
          <p:cNvPr id="110" name="그래픽 109">
            <a:extLst>
              <a:ext uri="{FF2B5EF4-FFF2-40B4-BE49-F238E27FC236}">
                <a16:creationId xmlns:a16="http://schemas.microsoft.com/office/drawing/2014/main" id="{BBA49B76-B831-5FE7-6E9E-11A9E6F7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6619" y="3469823"/>
            <a:ext cx="3810000" cy="2331203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E617A47A-40DE-7920-64FD-3C23D1EA0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39078" y="3498376"/>
            <a:ext cx="2590800" cy="2252870"/>
          </a:xfrm>
          <a:prstGeom prst="rect">
            <a:avLst/>
          </a:prstGeom>
        </p:spPr>
      </p:pic>
      <p:sp>
        <p:nvSpPr>
          <p:cNvPr id="128" name="Object 20">
            <a:extLst>
              <a:ext uri="{FF2B5EF4-FFF2-40B4-BE49-F238E27FC236}">
                <a16:creationId xmlns:a16="http://schemas.microsoft.com/office/drawing/2014/main" id="{89B99F30-E78A-5A18-C153-AE95B8120836}"/>
              </a:ext>
            </a:extLst>
          </p:cNvPr>
          <p:cNvSpPr txBox="1"/>
          <p:nvPr/>
        </p:nvSpPr>
        <p:spPr>
          <a:xfrm>
            <a:off x="1610687" y="8380421"/>
            <a:ext cx="70952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 rtl="0" eaLnBrk="1" fontAlgn="t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</a:t>
            </a:r>
            <a:r>
              <a:rPr lang="en-US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프로그램</a:t>
            </a:r>
            <a:r>
              <a:rPr lang="ko-KR" altLang="en-US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등록된 </a:t>
            </a:r>
            <a:r>
              <a:rPr lang="en-US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0" i="0" u="none" strike="noStrike" kern="120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Pakage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Manager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0" i="0" u="none" strike="noStrike" kern="120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npm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000" b="0" i="0" u="none" strike="noStrike" kern="120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 rtl="0" eaLnBrk="1" fontAlgn="t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 rtl="0" eaLnBrk="1" fontAlgn="t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 대비 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효율적으로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쉽게</a:t>
            </a:r>
            <a:r>
              <a:rPr lang="ko-KR" altLang="ko-KR" sz="2000" b="0" i="0" u="none" strike="noStrike" kern="120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프로그램을 구성</a:t>
            </a:r>
            <a:endParaRPr lang="ko-KR" altLang="ko-KR" sz="2000" b="0" i="0" u="none" strike="noStrike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9" name="Object 20">
            <a:extLst>
              <a:ext uri="{FF2B5EF4-FFF2-40B4-BE49-F238E27FC236}">
                <a16:creationId xmlns:a16="http://schemas.microsoft.com/office/drawing/2014/main" id="{D666C80A-BD79-D83B-E150-95B2D9086FE2}"/>
              </a:ext>
            </a:extLst>
          </p:cNvPr>
          <p:cNvSpPr txBox="1"/>
          <p:nvPr/>
        </p:nvSpPr>
        <p:spPr>
          <a:xfrm>
            <a:off x="9953546" y="8688197"/>
            <a:ext cx="70952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웹페이지의 적절한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icon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사용과 깔끔한 디자인을 가미하기 위해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Material-UI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사용</a:t>
            </a:r>
          </a:p>
        </p:txBody>
      </p:sp>
      <p:sp>
        <p:nvSpPr>
          <p:cNvPr id="130" name="Object 20">
            <a:extLst>
              <a:ext uri="{FF2B5EF4-FFF2-40B4-BE49-F238E27FC236}">
                <a16:creationId xmlns:a16="http://schemas.microsoft.com/office/drawing/2014/main" id="{DE060EDF-87D0-0E7F-13AE-867193271D2E}"/>
              </a:ext>
            </a:extLst>
          </p:cNvPr>
          <p:cNvSpPr txBox="1"/>
          <p:nvPr/>
        </p:nvSpPr>
        <p:spPr>
          <a:xfrm>
            <a:off x="9953545" y="6579513"/>
            <a:ext cx="709521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Meta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개발한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기반의 라이브러리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latinLnBrk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사용자와 상호작용할 수 있는 동적인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2F100303-8025-A63D-504C-5459359C0D26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04.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웹 서비스 개발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DD95330-7E34-0C56-EFD2-987DB387DDD2}"/>
              </a:ext>
            </a:extLst>
          </p:cNvPr>
          <p:cNvSpPr txBox="1"/>
          <p:nvPr/>
        </p:nvSpPr>
        <p:spPr>
          <a:xfrm>
            <a:off x="37011" y="413486"/>
            <a:ext cx="86487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웹 개발 과정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1AD209F8-C295-D49A-B4BD-3EEEE79521E9}"/>
              </a:ext>
            </a:extLst>
          </p:cNvPr>
          <p:cNvSpPr txBox="1"/>
          <p:nvPr/>
        </p:nvSpPr>
        <p:spPr>
          <a:xfrm>
            <a:off x="9886896" y="1973893"/>
            <a:ext cx="71618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React</a:t>
            </a:r>
            <a:endParaRPr lang="en-US" sz="48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932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212478"/>
            <a:ext cx="10724252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시연</a:t>
            </a: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13D8D3-AA13-1F65-204B-06AE396FF6E1}"/>
              </a:ext>
            </a:extLst>
          </p:cNvPr>
          <p:cNvSpPr txBox="1"/>
          <p:nvPr/>
        </p:nvSpPr>
        <p:spPr>
          <a:xfrm>
            <a:off x="12566573" y="9639300"/>
            <a:ext cx="5715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kern="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http://172.20.20.78:3000</a:t>
            </a:r>
            <a:endParaRPr lang="en-US" sz="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169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08F23F8-93B9-5E3C-C38B-FCE6B82CAE90}"/>
              </a:ext>
            </a:extLst>
          </p:cNvPr>
          <p:cNvSpPr txBox="1"/>
          <p:nvPr/>
        </p:nvSpPr>
        <p:spPr>
          <a:xfrm>
            <a:off x="3781874" y="4681835"/>
            <a:ext cx="107242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05. </a:t>
            </a:r>
            <a:r>
              <a:rPr lang="ko-KR" altLang="en-US" sz="54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프로젝트 결론</a:t>
            </a:r>
            <a:endParaRPr 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912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2"/>
            <a:ext cx="18295238" cy="8253278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552820" y="4534641"/>
            <a:ext cx="9350523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지속 가능성을 추구하는 기업 입장에서는 저비용과 고효율 전략을 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동시에 고려해야 합니다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solidFill>
                <a:srgbClr val="FD8A69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본 프로젝트는 </a:t>
            </a:r>
            <a:r>
              <a:rPr lang="ko-KR" altLang="en-US" sz="24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철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스크랩 가격 예측을 통해 기업 및 이해관계자들에게 저비용으로 철 스크랩을 매입할 수 있는 기회를 제공합니다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solidFill>
                <a:srgbClr val="FD8A69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이를 통해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기업은 비용을 절감하고 매입한 철 스크랩으로부터 다양한 부가가치를 창출할 수 있습니다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solidFill>
                <a:srgbClr val="FD8A69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결과적으로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이는 철 스크랩의 원활한 수요와 공급을 촉진하고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궁극적으로는 탄소 중립을 달성하여 환경 보호에 크게 이바지하는 결과를 가져올 것입니다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FD8A6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52820" y="2924848"/>
            <a:ext cx="10571804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산업의 탄소중립</a:t>
            </a:r>
            <a:r>
              <a:rPr lang="en-US" altLang="ko-KR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,</a:t>
            </a:r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 </a:t>
            </a:r>
            <a:r>
              <a:rPr 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ESG</a:t>
            </a:r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경영 등 친환경 추세</a:t>
            </a:r>
            <a:endParaRPr lang="en-US" sz="3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2D6B7C9C-5D6B-394A-DAC4-3E21F5C77D46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05.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결론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52870C-5708-5035-3353-F564E9A0B6A4}"/>
              </a:ext>
            </a:extLst>
          </p:cNvPr>
          <p:cNvSpPr txBox="1"/>
          <p:nvPr/>
        </p:nvSpPr>
        <p:spPr>
          <a:xfrm>
            <a:off x="647618" y="266700"/>
            <a:ext cx="86487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기대효과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438694-6C30-BFC5-F7FF-396ACDF96B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610100"/>
            <a:ext cx="6781800" cy="45812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58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A5C2C3F-7C47-1F97-C1C8-E1B2C10F7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4410"/>
            <a:ext cx="18288000" cy="101833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grpSp>
        <p:nvGrpSpPr>
          <p:cNvPr id="1002" name="그룹 1002"/>
          <p:cNvGrpSpPr/>
          <p:nvPr/>
        </p:nvGrpSpPr>
        <p:grpSpPr>
          <a:xfrm>
            <a:off x="0" y="-43460"/>
            <a:ext cx="18288000" cy="9606560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9967E1B8-3B7F-7A16-2300-81F1DB9C3CB3}"/>
              </a:ext>
            </a:extLst>
          </p:cNvPr>
          <p:cNvSpPr txBox="1"/>
          <p:nvPr/>
        </p:nvSpPr>
        <p:spPr>
          <a:xfrm>
            <a:off x="685800" y="775195"/>
            <a:ext cx="654703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기획 배경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Object 2">
            <a:extLst>
              <a:ext uri="{FF2B5EF4-FFF2-40B4-BE49-F238E27FC236}">
                <a16:creationId xmlns:a16="http://schemas.microsoft.com/office/drawing/2014/main" id="{FA3C6DDE-37E3-ABB2-C775-C0FC35B125B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519" y="8092041"/>
            <a:ext cx="18473038" cy="2233059"/>
          </a:xfrm>
          <a:prstGeom prst="rect">
            <a:avLst/>
          </a:prstGeom>
        </p:spPr>
      </p:pic>
      <p:sp>
        <p:nvSpPr>
          <p:cNvPr id="22" name="Object 10">
            <a:extLst>
              <a:ext uri="{FF2B5EF4-FFF2-40B4-BE49-F238E27FC236}">
                <a16:creationId xmlns:a16="http://schemas.microsoft.com/office/drawing/2014/main" id="{7FAF7929-0FC6-FD3D-80B4-FF4E56553A19}"/>
              </a:ext>
            </a:extLst>
          </p:cNvPr>
          <p:cNvSpPr txBox="1"/>
          <p:nvPr/>
        </p:nvSpPr>
        <p:spPr>
          <a:xfrm>
            <a:off x="4114800" y="8496300"/>
            <a:ext cx="100584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rPr>
              <a:t>탄소 배출 감축을 위한 글로벌 패러다임 대두</a:t>
            </a:r>
            <a:endParaRPr lang="en-US" altLang="ko-KR" sz="2800" kern="0" spc="-200" dirty="0">
              <a:solidFill>
                <a:srgbClr val="FD8A6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Gmarket Sans Light" pitchFamily="34" charset="0"/>
            </a:endParaRPr>
          </a:p>
          <a:p>
            <a:pPr algn="ctr"/>
            <a:endParaRPr lang="en-US" altLang="ko-KR" sz="2800" b="1" kern="0" spc="-200" dirty="0">
              <a:solidFill>
                <a:srgbClr val="FD8A6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Gmarket Sans Light" pitchFamily="34" charset="0"/>
            </a:endParaRPr>
          </a:p>
          <a:p>
            <a:pPr algn="ctr"/>
            <a:r>
              <a:rPr lang="en-US" altLang="ko-KR" sz="2800" b="1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b="1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rPr>
              <a:t> 환경 오염을 유발하는 고로를 대체할 전기로의 활용 가능성 탐색</a:t>
            </a:r>
            <a:endParaRPr lang="en-US" sz="2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A9067092-B79F-73D8-455C-06FCB8C2D926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F7BD1-1373-0A25-4697-BD3774484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824" y="2108973"/>
            <a:ext cx="3104899" cy="44823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010C13-0E75-7B53-B280-FD37E2255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01426"/>
            <a:ext cx="4389874" cy="4389874"/>
          </a:xfrm>
          <a:prstGeom prst="rect">
            <a:avLst/>
          </a:prstGeom>
        </p:spPr>
      </p:pic>
      <p:sp>
        <p:nvSpPr>
          <p:cNvPr id="26" name="Object 9">
            <a:extLst>
              <a:ext uri="{FF2B5EF4-FFF2-40B4-BE49-F238E27FC236}">
                <a16:creationId xmlns:a16="http://schemas.microsoft.com/office/drawing/2014/main" id="{3762B90A-D11E-8252-BCF7-D44A08B608DA}"/>
              </a:ext>
            </a:extLst>
          </p:cNvPr>
          <p:cNvSpPr txBox="1"/>
          <p:nvPr/>
        </p:nvSpPr>
        <p:spPr>
          <a:xfrm>
            <a:off x="4352433" y="6709480"/>
            <a:ext cx="36098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2015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년 </a:t>
            </a:r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11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월 </a:t>
            </a:r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30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일</a:t>
            </a:r>
            <a:endParaRPr lang="en-US" altLang="ko-KR" sz="2400" kern="0" spc="-3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파리 기후 변화 협약</a:t>
            </a:r>
            <a:endParaRPr lang="en-US" sz="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3391964-BB78-AD16-A390-1B9EC1A4454E}"/>
              </a:ext>
            </a:extLst>
          </p:cNvPr>
          <p:cNvSpPr txBox="1"/>
          <p:nvPr/>
        </p:nvSpPr>
        <p:spPr>
          <a:xfrm>
            <a:off x="9687824" y="6709480"/>
            <a:ext cx="46720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2023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년 </a:t>
            </a:r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3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월 </a:t>
            </a:r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21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일</a:t>
            </a:r>
            <a:endParaRPr lang="en-US" altLang="ko-KR" sz="2400" kern="0" spc="-3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  <a:p>
            <a:pPr algn="ctr"/>
            <a:r>
              <a:rPr lang="en-US" altLang="ko-KR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2050</a:t>
            </a:r>
            <a:r>
              <a:rPr lang="ko-KR" altLang="en-US" sz="24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 탄소중립 달성과 녹색성장 실현</a:t>
            </a:r>
            <a:endParaRPr lang="en-US" sz="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2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552820" y="4903972"/>
            <a:ext cx="9350523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서버의 안정성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사용자 편의성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및 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인적 자원의 효율적인 배분을 보장하기 위해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Cron</a:t>
            </a:r>
            <a:r>
              <a:rPr lang="ko-KR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활용한 파이프라인 개발이 필요함을 인식하였습니다</a:t>
            </a:r>
            <a:r>
              <a:rPr lang="en-US" altLang="ko-KR" sz="24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2400" dirty="0">
              <a:solidFill>
                <a:srgbClr val="FD8A69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향후 서버에 대한 기술조사를 진행하여 클라이언트사 서버와 연결 프로세스를 개선하는 것을 본 프로젝트의 개선 사항으로 제시합니다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kern="100" dirty="0">
              <a:solidFill>
                <a:srgbClr val="FD8A6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본 프로젝트에서는 시계열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SOTA 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모델인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 err="1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Dlinear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모델을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활용하였으나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기술 발전과 함께 효과적인 모델이 출시되므로</a:t>
            </a:r>
            <a:r>
              <a:rPr lang="en-US" altLang="ko-KR" sz="2400" kern="1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경쟁력 유지를 위해</a:t>
            </a:r>
            <a:r>
              <a:rPr lang="ko-KR" altLang="en-US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서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지속적으로 모델에 대한 </a:t>
            </a:r>
            <a:r>
              <a:rPr lang="ko-KR" altLang="en-US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조사 및 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정확도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개선이 요구됩니다</a:t>
            </a:r>
            <a:r>
              <a:rPr lang="en-US" altLang="ko-KR" sz="2400" kern="100" dirty="0">
                <a:solidFill>
                  <a:srgbClr val="FD8A6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solidFill>
                <a:srgbClr val="FD8A69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52820" y="2924848"/>
            <a:ext cx="10571804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보수</a:t>
            </a:r>
            <a:r>
              <a:rPr lang="en-US" altLang="ko-KR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</a:t>
            </a:r>
            <a:r>
              <a:rPr lang="en-US" altLang="ko-KR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AI</a:t>
            </a:r>
            <a:r>
              <a:rPr lang="ko-KR" altLang="en-US" sz="38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 개선</a:t>
            </a:r>
            <a:endParaRPr lang="en-US" sz="3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3B615F88-062B-3BF1-8833-16E3812902C2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05.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결론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67E91DA-19FA-C36B-3D39-514ADCBFC3E1}"/>
              </a:ext>
            </a:extLst>
          </p:cNvPr>
          <p:cNvSpPr txBox="1"/>
          <p:nvPr/>
        </p:nvSpPr>
        <p:spPr>
          <a:xfrm>
            <a:off x="647618" y="266700"/>
            <a:ext cx="864878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" pitchFamily="34" charset="0"/>
              </a:rPr>
              <a:t>개선사항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B6CAE6-A647-D5A1-9579-595854A06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66220" y="4901780"/>
            <a:ext cx="6077580" cy="40517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59171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3784B35-57D2-9E5C-50B5-492A19F28B7F}"/>
              </a:ext>
            </a:extLst>
          </p:cNvPr>
          <p:cNvGrpSpPr/>
          <p:nvPr/>
        </p:nvGrpSpPr>
        <p:grpSpPr>
          <a:xfrm>
            <a:off x="3780732" y="3852451"/>
            <a:ext cx="10724252" cy="2586449"/>
            <a:chOff x="3780732" y="3758415"/>
            <a:chExt cx="10724252" cy="2586449"/>
          </a:xfrm>
        </p:grpSpPr>
        <p:sp>
          <p:nvSpPr>
            <p:cNvPr id="2" name="Object 2"/>
            <p:cNvSpPr txBox="1"/>
            <p:nvPr/>
          </p:nvSpPr>
          <p:spPr>
            <a:xfrm>
              <a:off x="3780732" y="3758415"/>
              <a:ext cx="10724252" cy="12772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7700" kern="0" spc="-5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Mplus 1p Light" pitchFamily="34" charset="0"/>
                </a:rPr>
                <a:t>감사합니다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5923814" y="5184076"/>
              <a:ext cx="6457143" cy="35624"/>
              <a:chOff x="5923811" y="3648470"/>
              <a:chExt cx="6457143" cy="3562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23811" y="3648470"/>
                <a:ext cx="6457143" cy="35624"/>
              </a:xfrm>
              <a:prstGeom prst="rect">
                <a:avLst/>
              </a:prstGeom>
            </p:spPr>
          </p:pic>
        </p:grp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652D0726-A451-90B0-2D56-D7642A986221}"/>
                </a:ext>
              </a:extLst>
            </p:cNvPr>
            <p:cNvSpPr txBox="1"/>
            <p:nvPr/>
          </p:nvSpPr>
          <p:spPr>
            <a:xfrm>
              <a:off x="4205719" y="5513867"/>
              <a:ext cx="99085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kern="0" spc="1900" dirty="0">
                  <a:solidFill>
                    <a:srgbClr val="FD8A69"/>
                  </a:solidFill>
                  <a:latin typeface="M PLUS 1p Light" panose="020B0403020203020207" pitchFamily="34" charset="-128"/>
                  <a:ea typeface="M PLUS 1p Light" panose="020B0403020203020207" pitchFamily="34" charset="-128"/>
                  <a:cs typeface="M PLUS 1p Light" panose="020B0403020203020207" pitchFamily="34" charset="-128"/>
                </a:rPr>
                <a:t>STEEL CUT</a:t>
              </a:r>
              <a:endParaRPr lang="en-US" dirty="0"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A5C2C3F-7C47-1F97-C1C8-E1B2C10F7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03650"/>
            <a:ext cx="18288000" cy="101833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grpSp>
        <p:nvGrpSpPr>
          <p:cNvPr id="1002" name="그룹 1002"/>
          <p:cNvGrpSpPr/>
          <p:nvPr/>
        </p:nvGrpSpPr>
        <p:grpSpPr>
          <a:xfrm>
            <a:off x="0" y="103650"/>
            <a:ext cx="18288000" cy="10183350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pic>
        <p:nvPicPr>
          <p:cNvPr id="24" name="Object 2">
            <a:extLst>
              <a:ext uri="{FF2B5EF4-FFF2-40B4-BE49-F238E27FC236}">
                <a16:creationId xmlns:a16="http://schemas.microsoft.com/office/drawing/2014/main" id="{FA3C6DDE-37E3-ABB2-C775-C0FC35B125B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519" y="-148590"/>
            <a:ext cx="18473038" cy="2233059"/>
          </a:xfrm>
          <a:prstGeom prst="rect">
            <a:avLst/>
          </a:prstGeom>
        </p:spPr>
      </p:pic>
      <p:sp>
        <p:nvSpPr>
          <p:cNvPr id="22" name="Object 10">
            <a:extLst>
              <a:ext uri="{FF2B5EF4-FFF2-40B4-BE49-F238E27FC236}">
                <a16:creationId xmlns:a16="http://schemas.microsoft.com/office/drawing/2014/main" id="{7FAF7929-0FC6-FD3D-80B4-FF4E56553A19}"/>
              </a:ext>
            </a:extLst>
          </p:cNvPr>
          <p:cNvSpPr txBox="1"/>
          <p:nvPr/>
        </p:nvSpPr>
        <p:spPr>
          <a:xfrm>
            <a:off x="4114800" y="348004"/>
            <a:ext cx="100584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전기로의 핵심 재료</a:t>
            </a:r>
            <a:r>
              <a:rPr lang="en-US" altLang="ko-KR" sz="2800" b="1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: </a:t>
            </a:r>
          </a:p>
          <a:p>
            <a:pPr algn="ctr"/>
            <a:r>
              <a:rPr lang="ko-KR" altLang="en-US" sz="4400" kern="0" spc="-2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  <a:sym typeface="Wingdings" panose="05000000000000000000" pitchFamily="2" charset="2"/>
              </a:rPr>
              <a:t>철 스크랩</a:t>
            </a:r>
            <a:endParaRPr lang="en-US" altLang="ko-KR" sz="2800" kern="0" spc="-200" dirty="0">
              <a:solidFill>
                <a:srgbClr val="FD8A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Light" pitchFamily="34" charset="0"/>
              <a:sym typeface="Wingdings" panose="05000000000000000000" pitchFamily="2" charset="2"/>
            </a:endParaRPr>
          </a:p>
        </p:txBody>
      </p:sp>
      <p:pic>
        <p:nvPicPr>
          <p:cNvPr id="2050" name="Picture 2" descr="철스크랩 역대 최고가 경신...철근대란 '또' 올까">
            <a:extLst>
              <a:ext uri="{FF2B5EF4-FFF2-40B4-BE49-F238E27FC236}">
                <a16:creationId xmlns:a16="http://schemas.microsoft.com/office/drawing/2014/main" id="{FC17E149-7F10-146B-1822-D8BEEA852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162300"/>
            <a:ext cx="8134350" cy="54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251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0" y="2149306"/>
            <a:ext cx="18473038" cy="83281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414" y="1049436"/>
            <a:ext cx="654703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2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기획 배경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B6D295-680D-AC55-FFC5-D7AF4B63AECF}"/>
              </a:ext>
            </a:extLst>
          </p:cNvPr>
          <p:cNvGrpSpPr/>
          <p:nvPr/>
        </p:nvGrpSpPr>
        <p:grpSpPr>
          <a:xfrm>
            <a:off x="1146287" y="2665935"/>
            <a:ext cx="6016513" cy="7125765"/>
            <a:chOff x="1146287" y="2665935"/>
            <a:chExt cx="6016513" cy="71257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54295" y="7885552"/>
              <a:ext cx="5577214" cy="229748"/>
              <a:chOff x="8785077" y="6764698"/>
              <a:chExt cx="8982159" cy="2297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5077" y="6764698"/>
                <a:ext cx="8982159" cy="229748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159148" y="2665935"/>
              <a:ext cx="596750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kern="0" spc="-2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Medium" pitchFamily="34" charset="0"/>
                </a:rPr>
                <a:t>친환경 전기로 제강의 철원 비율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3DF42F-8DAB-60C1-5768-4A53E524AB28}"/>
                </a:ext>
              </a:extLst>
            </p:cNvPr>
            <p:cNvSpPr/>
            <p:nvPr/>
          </p:nvSpPr>
          <p:spPr>
            <a:xfrm>
              <a:off x="2847502" y="3830420"/>
              <a:ext cx="2590800" cy="3741189"/>
            </a:xfrm>
            <a:prstGeom prst="rect">
              <a:avLst/>
            </a:prstGeom>
            <a:solidFill>
              <a:srgbClr val="FD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B063D5-74C7-D841-224A-9EB6A34B1240}"/>
                </a:ext>
              </a:extLst>
            </p:cNvPr>
            <p:cNvSpPr/>
            <p:nvPr/>
          </p:nvSpPr>
          <p:spPr>
            <a:xfrm>
              <a:off x="2847502" y="3521558"/>
              <a:ext cx="2590800" cy="308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3278617" y="4819069"/>
              <a:ext cx="172857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kern="0" spc="-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95%</a:t>
              </a:r>
              <a:endParaRPr lang="en-US" sz="5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Object 44">
              <a:extLst>
                <a:ext uri="{FF2B5EF4-FFF2-40B4-BE49-F238E27FC236}">
                  <a16:creationId xmlns:a16="http://schemas.microsoft.com/office/drawing/2014/main" id="{D97FED04-FA24-0852-DBB2-FFAD61894557}"/>
                </a:ext>
              </a:extLst>
            </p:cNvPr>
            <p:cNvSpPr txBox="1"/>
            <p:nvPr/>
          </p:nvSpPr>
          <p:spPr>
            <a:xfrm>
              <a:off x="3278617" y="5610880"/>
              <a:ext cx="17285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-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철 스크랩</a:t>
              </a:r>
              <a:endPara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67" name="Object 10">
              <a:extLst>
                <a:ext uri="{FF2B5EF4-FFF2-40B4-BE49-F238E27FC236}">
                  <a16:creationId xmlns:a16="http://schemas.microsoft.com/office/drawing/2014/main" id="{B4EF1E8C-D859-96E7-8A2F-A8E6A9FC77AB}"/>
                </a:ext>
              </a:extLst>
            </p:cNvPr>
            <p:cNvSpPr txBox="1"/>
            <p:nvPr/>
          </p:nvSpPr>
          <p:spPr>
            <a:xfrm>
              <a:off x="1146287" y="8222040"/>
              <a:ext cx="6016513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전기로 사용으로 이산화탄소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배출 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60%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 감소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,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폐기물  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80%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감소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 </a:t>
              </a:r>
            </a:p>
            <a:p>
              <a:pPr algn="ctr"/>
              <a:endParaRPr lang="en-US" altLang="ko-KR" sz="24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Light" pitchFamily="34" charset="0"/>
                </a:rPr>
                <a:t>철 스크랩을 천연 자원으로 인식 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F5E2F3-E945-B1EB-4869-B9F8F3A9D3CE}"/>
              </a:ext>
            </a:extLst>
          </p:cNvPr>
          <p:cNvGrpSpPr/>
          <p:nvPr/>
        </p:nvGrpSpPr>
        <p:grpSpPr>
          <a:xfrm>
            <a:off x="8575006" y="2665935"/>
            <a:ext cx="9192233" cy="6941100"/>
            <a:chOff x="8575006" y="2665935"/>
            <a:chExt cx="9192233" cy="6941100"/>
          </a:xfrm>
        </p:grpSpPr>
        <p:sp>
          <p:nvSpPr>
            <p:cNvPr id="10" name="Object 10"/>
            <p:cNvSpPr txBox="1"/>
            <p:nvPr/>
          </p:nvSpPr>
          <p:spPr>
            <a:xfrm>
              <a:off x="10533421" y="8406706"/>
              <a:ext cx="5464323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철 스크랩 수요가 계속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Light" pitchFamily="34" charset="0"/>
                </a:rPr>
                <a:t>증가하는 추세</a:t>
              </a:r>
              <a:endParaRPr lang="en-US" altLang="ko-KR" sz="2400" kern="0" spc="-200" dirty="0">
                <a:solidFill>
                  <a:srgbClr val="FD8A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Light" pitchFamily="34" charset="0"/>
              </a:endParaRPr>
            </a:p>
            <a:p>
              <a:pPr algn="ctr"/>
              <a:endParaRPr lang="en-US" altLang="ko-KR" sz="2400" kern="0" spc="-2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출처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:</a:t>
              </a:r>
              <a:r>
                <a:rPr lang="en-US" sz="2400" kern="0" spc="-200" dirty="0">
                  <a:solidFill>
                    <a:srgbClr val="FD8A69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Gmarket Sans Light" pitchFamily="34" charset="0"/>
                </a:rPr>
                <a:t> FerroTimes</a:t>
              </a:r>
              <a:endParaRPr 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9" name="Object 30">
              <a:extLst>
                <a:ext uri="{FF2B5EF4-FFF2-40B4-BE49-F238E27FC236}">
                  <a16:creationId xmlns:a16="http://schemas.microsoft.com/office/drawing/2014/main" id="{AD112B8F-6DB4-D952-04B3-887BC6631008}"/>
                </a:ext>
              </a:extLst>
            </p:cNvPr>
            <p:cNvSpPr txBox="1"/>
            <p:nvPr/>
          </p:nvSpPr>
          <p:spPr>
            <a:xfrm>
              <a:off x="9888993" y="2665935"/>
              <a:ext cx="656425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kern="0" spc="-2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Medium" pitchFamily="34" charset="0"/>
                </a:rPr>
                <a:t>철 스크랩 자급률 추이 </a:t>
              </a:r>
              <a:r>
                <a:rPr lang="en-US" altLang="ko-KR" sz="3200" kern="0" spc="-200" dirty="0">
                  <a:solidFill>
                    <a:srgbClr val="FD8A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Medium" pitchFamily="34" charset="0"/>
                </a:rPr>
                <a:t>(%)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5E2A3EE5-D3A2-C150-BBBB-941157AF0AD4}"/>
                </a:ext>
              </a:extLst>
            </p:cNvPr>
            <p:cNvGrpSpPr/>
            <p:nvPr/>
          </p:nvGrpSpPr>
          <p:grpSpPr>
            <a:xfrm>
              <a:off x="10378587" y="5785754"/>
              <a:ext cx="1152381" cy="1656211"/>
              <a:chOff x="10378584" y="5826550"/>
              <a:chExt cx="1152381" cy="49456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591E882C-335D-F147-CA07-EB43716B4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78584" y="5826550"/>
                <a:ext cx="1152381" cy="494560"/>
              </a:xfrm>
              <a:prstGeom prst="rect">
                <a:avLst/>
              </a:prstGeom>
            </p:spPr>
          </p:pic>
        </p:grpSp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F39DA742-7541-104B-5595-0AA504F03E26}"/>
                </a:ext>
              </a:extLst>
            </p:cNvPr>
            <p:cNvGrpSpPr/>
            <p:nvPr/>
          </p:nvGrpSpPr>
          <p:grpSpPr>
            <a:xfrm>
              <a:off x="11835320" y="5509447"/>
              <a:ext cx="1152381" cy="1932517"/>
              <a:chOff x="11835317" y="5280746"/>
              <a:chExt cx="1152381" cy="1040364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7BC8CEB3-C834-DBAA-FE19-C7D5DFAF2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35317" y="5280746"/>
                <a:ext cx="1152381" cy="1040364"/>
              </a:xfrm>
              <a:prstGeom prst="rect">
                <a:avLst/>
              </a:prstGeom>
            </p:spPr>
          </p:pic>
        </p:grpSp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745FF8E0-9BA2-CDB3-1960-EBBC3E10995E}"/>
                </a:ext>
              </a:extLst>
            </p:cNvPr>
            <p:cNvGrpSpPr/>
            <p:nvPr/>
          </p:nvGrpSpPr>
          <p:grpSpPr>
            <a:xfrm>
              <a:off x="13292052" y="5208617"/>
              <a:ext cx="1152381" cy="2233350"/>
              <a:chOff x="13292049" y="4989673"/>
              <a:chExt cx="1152381" cy="1331437"/>
            </a:xfrm>
          </p:grpSpPr>
          <p:pic>
            <p:nvPicPr>
              <p:cNvPr id="21" name="Object 18">
                <a:extLst>
                  <a:ext uri="{FF2B5EF4-FFF2-40B4-BE49-F238E27FC236}">
                    <a16:creationId xmlns:a16="http://schemas.microsoft.com/office/drawing/2014/main" id="{CED66EDF-F993-A712-F7D5-25A58598B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92049" y="4989673"/>
                <a:ext cx="1152381" cy="1331437"/>
              </a:xfrm>
              <a:prstGeom prst="rect">
                <a:avLst/>
              </a:prstGeom>
            </p:spPr>
          </p:pic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FCF401BF-6309-C42A-5911-D346815EBE5A}"/>
                </a:ext>
              </a:extLst>
            </p:cNvPr>
            <p:cNvGrpSpPr/>
            <p:nvPr/>
          </p:nvGrpSpPr>
          <p:grpSpPr>
            <a:xfrm>
              <a:off x="14748783" y="4441721"/>
              <a:ext cx="1152381" cy="3000244"/>
              <a:chOff x="14748781" y="4484398"/>
              <a:chExt cx="1152381" cy="1836711"/>
            </a:xfrm>
          </p:grpSpPr>
          <p:pic>
            <p:nvPicPr>
              <p:cNvPr id="24" name="Object 21">
                <a:extLst>
                  <a:ext uri="{FF2B5EF4-FFF2-40B4-BE49-F238E27FC236}">
                    <a16:creationId xmlns:a16="http://schemas.microsoft.com/office/drawing/2014/main" id="{7FE4BBF4-EFB1-BAB2-ACD8-7B793CAA8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48781" y="4484398"/>
                <a:ext cx="1152381" cy="1836711"/>
              </a:xfrm>
              <a:prstGeom prst="rect">
                <a:avLst/>
              </a:prstGeom>
            </p:spPr>
          </p:pic>
        </p:grpSp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3E2177B3-8473-9172-90DF-0D17A1AE7B0E}"/>
                </a:ext>
              </a:extLst>
            </p:cNvPr>
            <p:cNvGrpSpPr/>
            <p:nvPr/>
          </p:nvGrpSpPr>
          <p:grpSpPr>
            <a:xfrm>
              <a:off x="16205514" y="3886689"/>
              <a:ext cx="1152381" cy="3555274"/>
              <a:chOff x="16205514" y="3233661"/>
              <a:chExt cx="1152381" cy="3087448"/>
            </a:xfrm>
          </p:grpSpPr>
          <p:pic>
            <p:nvPicPr>
              <p:cNvPr id="27" name="Object 24">
                <a:extLst>
                  <a:ext uri="{FF2B5EF4-FFF2-40B4-BE49-F238E27FC236}">
                    <a16:creationId xmlns:a16="http://schemas.microsoft.com/office/drawing/2014/main" id="{DA8B67D4-6348-9471-8C9F-07907FE61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05514" y="3233661"/>
                <a:ext cx="1152381" cy="3087448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D6B45E16-5FE0-C98B-90C6-393F308C91D0}"/>
                </a:ext>
              </a:extLst>
            </p:cNvPr>
            <p:cNvGrpSpPr/>
            <p:nvPr/>
          </p:nvGrpSpPr>
          <p:grpSpPr>
            <a:xfrm>
              <a:off x="8785080" y="7885552"/>
              <a:ext cx="8982159" cy="229748"/>
              <a:chOff x="8785077" y="6764698"/>
              <a:chExt cx="8982159" cy="229748"/>
            </a:xfrm>
          </p:grpSpPr>
          <p:pic>
            <p:nvPicPr>
              <p:cNvPr id="36" name="Object 27">
                <a:extLst>
                  <a:ext uri="{FF2B5EF4-FFF2-40B4-BE49-F238E27FC236}">
                    <a16:creationId xmlns:a16="http://schemas.microsoft.com/office/drawing/2014/main" id="{142F8A5A-C58D-779F-0E20-A5CBF6B8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5077" y="6764698"/>
                <a:ext cx="8982159" cy="229748"/>
              </a:xfrm>
              <a:prstGeom prst="rect">
                <a:avLst/>
              </a:prstGeom>
            </p:spPr>
          </p:pic>
        </p:grp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260FA014-16DF-802D-FD80-538CB8B9B65F}"/>
                </a:ext>
              </a:extLst>
            </p:cNvPr>
            <p:cNvSpPr txBox="1"/>
            <p:nvPr/>
          </p:nvSpPr>
          <p:spPr>
            <a:xfrm>
              <a:off x="14460404" y="6362700"/>
              <a:ext cx="1745437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85.1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Object 32">
              <a:extLst>
                <a:ext uri="{FF2B5EF4-FFF2-40B4-BE49-F238E27FC236}">
                  <a16:creationId xmlns:a16="http://schemas.microsoft.com/office/drawing/2014/main" id="{EE3D1F4D-C895-F286-1430-4D77D2DE95D6}"/>
                </a:ext>
              </a:extLst>
            </p:cNvPr>
            <p:cNvSpPr txBox="1"/>
            <p:nvPr/>
          </p:nvSpPr>
          <p:spPr>
            <a:xfrm>
              <a:off x="15917422" y="6362700"/>
              <a:ext cx="1728571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85.8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2469D923-E5AE-063E-699A-3B2FE660B333}"/>
                </a:ext>
              </a:extLst>
            </p:cNvPr>
            <p:cNvGrpSpPr/>
            <p:nvPr/>
          </p:nvGrpSpPr>
          <p:grpSpPr>
            <a:xfrm>
              <a:off x="8908902" y="5976661"/>
              <a:ext cx="1152381" cy="1471216"/>
              <a:chOff x="8908900" y="6203843"/>
              <a:chExt cx="1152381" cy="123180"/>
            </a:xfrm>
          </p:grpSpPr>
          <p:pic>
            <p:nvPicPr>
              <p:cNvPr id="51" name="Object 36">
                <a:extLst>
                  <a:ext uri="{FF2B5EF4-FFF2-40B4-BE49-F238E27FC236}">
                    <a16:creationId xmlns:a16="http://schemas.microsoft.com/office/drawing/2014/main" id="{957FF1A0-1A8E-B1AF-560E-8D9CE6D78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08900" y="6203843"/>
                <a:ext cx="1152381" cy="123180"/>
              </a:xfrm>
              <a:prstGeom prst="rect">
                <a:avLst/>
              </a:prstGeom>
            </p:spPr>
          </p:pic>
        </p:grp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2256C27C-A0FF-C925-CADC-0837FFF2C404}"/>
                </a:ext>
              </a:extLst>
            </p:cNvPr>
            <p:cNvSpPr txBox="1"/>
            <p:nvPr/>
          </p:nvSpPr>
          <p:spPr>
            <a:xfrm>
              <a:off x="8620807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2016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93726EB8-709C-4F50-E440-F70BE9C71CBC}"/>
                </a:ext>
              </a:extLst>
            </p:cNvPr>
            <p:cNvSpPr txBox="1"/>
            <p:nvPr/>
          </p:nvSpPr>
          <p:spPr>
            <a:xfrm>
              <a:off x="10080132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2017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Object 41">
              <a:extLst>
                <a:ext uri="{FF2B5EF4-FFF2-40B4-BE49-F238E27FC236}">
                  <a16:creationId xmlns:a16="http://schemas.microsoft.com/office/drawing/2014/main" id="{D74040B9-924B-81F0-2E02-F01A9B2219AA}"/>
                </a:ext>
              </a:extLst>
            </p:cNvPr>
            <p:cNvSpPr txBox="1"/>
            <p:nvPr/>
          </p:nvSpPr>
          <p:spPr>
            <a:xfrm>
              <a:off x="11539457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2018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20980DD8-C2A3-687C-39FD-F68B82239F4B}"/>
                </a:ext>
              </a:extLst>
            </p:cNvPr>
            <p:cNvSpPr txBox="1"/>
            <p:nvPr/>
          </p:nvSpPr>
          <p:spPr>
            <a:xfrm>
              <a:off x="12998782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2019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5954F591-DAB7-68A5-33C1-DA80F6E420ED}"/>
                </a:ext>
              </a:extLst>
            </p:cNvPr>
            <p:cNvSpPr txBox="1"/>
            <p:nvPr/>
          </p:nvSpPr>
          <p:spPr>
            <a:xfrm>
              <a:off x="14458107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2020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A0981ABD-6F3D-8643-0E6A-452793B771E7}"/>
                </a:ext>
              </a:extLst>
            </p:cNvPr>
            <p:cNvSpPr txBox="1"/>
            <p:nvPr/>
          </p:nvSpPr>
          <p:spPr>
            <a:xfrm>
              <a:off x="15917432" y="7501220"/>
              <a:ext cx="17285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2021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Object 33">
              <a:extLst>
                <a:ext uri="{FF2B5EF4-FFF2-40B4-BE49-F238E27FC236}">
                  <a16:creationId xmlns:a16="http://schemas.microsoft.com/office/drawing/2014/main" id="{A1FCFD95-452E-B259-C444-1C51DE76D6A8}"/>
                </a:ext>
              </a:extLst>
            </p:cNvPr>
            <p:cNvSpPr txBox="1"/>
            <p:nvPr/>
          </p:nvSpPr>
          <p:spPr>
            <a:xfrm>
              <a:off x="12945202" y="6362700"/>
              <a:ext cx="1745487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79.7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0" name="Object 33">
              <a:extLst>
                <a:ext uri="{FF2B5EF4-FFF2-40B4-BE49-F238E27FC236}">
                  <a16:creationId xmlns:a16="http://schemas.microsoft.com/office/drawing/2014/main" id="{0C8100CB-B4E7-64B3-9AB8-A61956DC251D}"/>
                </a:ext>
              </a:extLst>
            </p:cNvPr>
            <p:cNvSpPr txBox="1"/>
            <p:nvPr/>
          </p:nvSpPr>
          <p:spPr>
            <a:xfrm>
              <a:off x="8575006" y="6362700"/>
              <a:ext cx="1745487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78.8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bject 33">
              <a:extLst>
                <a:ext uri="{FF2B5EF4-FFF2-40B4-BE49-F238E27FC236}">
                  <a16:creationId xmlns:a16="http://schemas.microsoft.com/office/drawing/2014/main" id="{880C722B-292A-D89D-FFDD-04620452EFA8}"/>
                </a:ext>
              </a:extLst>
            </p:cNvPr>
            <p:cNvSpPr txBox="1"/>
            <p:nvPr/>
          </p:nvSpPr>
          <p:spPr>
            <a:xfrm>
              <a:off x="10089622" y="6362700"/>
              <a:ext cx="1745487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78.9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2" name="Object 33">
              <a:extLst>
                <a:ext uri="{FF2B5EF4-FFF2-40B4-BE49-F238E27FC236}">
                  <a16:creationId xmlns:a16="http://schemas.microsoft.com/office/drawing/2014/main" id="{E8F1D11F-217E-BE9B-0C8B-EFED8F3BF2C6}"/>
                </a:ext>
              </a:extLst>
            </p:cNvPr>
            <p:cNvSpPr txBox="1"/>
            <p:nvPr/>
          </p:nvSpPr>
          <p:spPr>
            <a:xfrm>
              <a:off x="11560030" y="6362700"/>
              <a:ext cx="1745487" cy="5386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 kern="0" spc="-200" dirty="0">
                  <a:solidFill>
                    <a:srgbClr val="00153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Medium" pitchFamily="34" charset="0"/>
                </a:rPr>
                <a:t>79.5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960" name="직선 연결선 959">
              <a:extLst>
                <a:ext uri="{FF2B5EF4-FFF2-40B4-BE49-F238E27FC236}">
                  <a16:creationId xmlns:a16="http://schemas.microsoft.com/office/drawing/2014/main" id="{337E1987-4FCA-E418-16C2-F88B7EEF0903}"/>
                </a:ext>
              </a:extLst>
            </p:cNvPr>
            <p:cNvCxnSpPr>
              <a:cxnSpLocks/>
            </p:cNvCxnSpPr>
            <p:nvPr/>
          </p:nvCxnSpPr>
          <p:spPr>
            <a:xfrm>
              <a:off x="8908902" y="5534748"/>
              <a:ext cx="1469685" cy="0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직선 연결선 960">
              <a:extLst>
                <a:ext uri="{FF2B5EF4-FFF2-40B4-BE49-F238E27FC236}">
                  <a16:creationId xmlns:a16="http://schemas.microsoft.com/office/drawing/2014/main" id="{CF09BE80-EC60-1DC1-D4E7-9A29E37A2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9378" y="5180763"/>
              <a:ext cx="1459325" cy="370552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직선 연결선 967">
              <a:extLst>
                <a:ext uri="{FF2B5EF4-FFF2-40B4-BE49-F238E27FC236}">
                  <a16:creationId xmlns:a16="http://schemas.microsoft.com/office/drawing/2014/main" id="{28B5ABB8-F191-196D-6A3E-0A39383C8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8343" y="5115695"/>
              <a:ext cx="1231857" cy="65068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직선 연결선 969">
              <a:extLst>
                <a:ext uri="{FF2B5EF4-FFF2-40B4-BE49-F238E27FC236}">
                  <a16:creationId xmlns:a16="http://schemas.microsoft.com/office/drawing/2014/main" id="{6C02067B-3FCC-781B-7726-3B85B0EF7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21734" y="4179636"/>
              <a:ext cx="1608666" cy="936059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직선 연결선 975">
              <a:extLst>
                <a:ext uri="{FF2B5EF4-FFF2-40B4-BE49-F238E27FC236}">
                  <a16:creationId xmlns:a16="http://schemas.microsoft.com/office/drawing/2014/main" id="{819906E9-DF8C-F4B3-AEFB-35940ADDE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6431" y="3747707"/>
              <a:ext cx="1417782" cy="438233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직선 연결선 977">
              <a:extLst>
                <a:ext uri="{FF2B5EF4-FFF2-40B4-BE49-F238E27FC236}">
                  <a16:creationId xmlns:a16="http://schemas.microsoft.com/office/drawing/2014/main" id="{83C463B4-A3CA-B89A-B811-0D553E6AC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9927" y="3443064"/>
              <a:ext cx="1489873" cy="316136"/>
            </a:xfrm>
            <a:prstGeom prst="line">
              <a:avLst/>
            </a:prstGeom>
            <a:ln w="25400">
              <a:solidFill>
                <a:srgbClr val="FD8A6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8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589" y="1980992"/>
            <a:ext cx="4654981" cy="4654981"/>
            <a:chOff x="2365586" y="1980989"/>
            <a:chExt cx="4654981" cy="4654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589" y="1980992"/>
            <a:ext cx="4654981" cy="4654981"/>
            <a:chOff x="7565586" y="1980989"/>
            <a:chExt cx="4654981" cy="465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428" y="-592651"/>
            <a:ext cx="4654981" cy="4654981"/>
            <a:chOff x="-210428" y="-592651"/>
            <a:chExt cx="4654981" cy="465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0428" y="-592651"/>
              <a:ext cx="4654981" cy="465498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77000" y="1068198"/>
            <a:ext cx="2902644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200" kern="0" spc="-300" dirty="0">
                <a:solidFill>
                  <a:srgbClr val="00153D"/>
                </a:solidFill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rPr>
              <a:t>PROFIT</a:t>
            </a:r>
            <a:endParaRPr lang="en-US" dirty="0">
              <a:latin typeface="M PLUS 1p Light" panose="020B0403020203020207" pitchFamily="34" charset="-128"/>
              <a:ea typeface="M PLUS 1p Light" panose="020B0403020203020207" pitchFamily="34" charset="-128"/>
              <a:cs typeface="M PLUS 1p Light" panose="020B0403020203020207" pitchFamily="34" charset="-12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6800" y="2001551"/>
            <a:ext cx="448271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이익 기회 창출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16000" y="3443494"/>
            <a:ext cx="315298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200" kern="0" spc="-300" dirty="0">
                <a:solidFill>
                  <a:srgbClr val="00153D"/>
                </a:solidFill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rPr>
              <a:t>PURPOSE</a:t>
            </a:r>
            <a:endParaRPr lang="en-US" dirty="0">
              <a:latin typeface="M PLUS 1p Light" panose="020B0403020203020207" pitchFamily="34" charset="-128"/>
              <a:ea typeface="M PLUS 1p Light" panose="020B0403020203020207" pitchFamily="34" charset="-128"/>
              <a:cs typeface="M PLUS 1p Light" panose="020B0403020203020207" pitchFamily="34" charset="-128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68774" y="7137400"/>
            <a:ext cx="536182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kern="0" spc="-300" dirty="0">
                <a:solidFill>
                  <a:srgbClr val="00153D"/>
                </a:solidFill>
                <a:latin typeface="M PLUS 1p Light" panose="020B0403020203020207" pitchFamily="34" charset="-128"/>
                <a:ea typeface="M PLUS 1p Light" panose="020B0403020203020207" pitchFamily="34" charset="-128"/>
                <a:cs typeface="M PLUS 1p Light" panose="020B0403020203020207" pitchFamily="34" charset="-128"/>
              </a:rPr>
              <a:t>ENVIRONMENT</a:t>
            </a:r>
            <a:endParaRPr lang="en-US" dirty="0">
              <a:latin typeface="M PLUS 1p Light" panose="020B0403020203020207" pitchFamily="34" charset="-128"/>
              <a:ea typeface="M PLUS 1p Light" panose="020B0403020203020207" pitchFamily="34" charset="-128"/>
              <a:cs typeface="M PLUS 1p Light" panose="020B0403020203020207" pitchFamily="34" charset="-128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44400" y="4413034"/>
            <a:ext cx="448271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기업과 사회를 위한 목적 달성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34600" y="8058491"/>
            <a:ext cx="56134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kern="0" spc="-200" dirty="0">
                <a:solidFill>
                  <a:srgbClr val="00153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범세계적 탄소 배출 감축 패러다임 선도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DA1E94-A1D2-6D2B-0A76-94D4D867D9E5}"/>
              </a:ext>
            </a:extLst>
          </p:cNvPr>
          <p:cNvGrpSpPr/>
          <p:nvPr/>
        </p:nvGrpSpPr>
        <p:grpSpPr>
          <a:xfrm>
            <a:off x="4530270" y="1734842"/>
            <a:ext cx="4694621" cy="325617"/>
            <a:chOff x="4530270" y="1734842"/>
            <a:chExt cx="4694621" cy="3256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761905" y="1897651"/>
              <a:ext cx="4462986" cy="25525"/>
              <a:chOff x="4761905" y="1897648"/>
              <a:chExt cx="4462986" cy="2552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61905" y="1897648"/>
                <a:ext cx="4462986" cy="255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30270" y="1734842"/>
              <a:ext cx="325617" cy="325617"/>
              <a:chOff x="4530268" y="1734839"/>
              <a:chExt cx="325617" cy="3256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0268" y="1734839"/>
                <a:ext cx="325617" cy="325617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C67A91-A30B-A8FD-E59E-C81AEF404E07}"/>
              </a:ext>
            </a:extLst>
          </p:cNvPr>
          <p:cNvGrpSpPr/>
          <p:nvPr/>
        </p:nvGrpSpPr>
        <p:grpSpPr>
          <a:xfrm>
            <a:off x="12057762" y="4125723"/>
            <a:ext cx="4706238" cy="325617"/>
            <a:chOff x="12057762" y="4125723"/>
            <a:chExt cx="4706238" cy="3256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01014" y="4282958"/>
              <a:ext cx="4462986" cy="25525"/>
              <a:chOff x="12674588" y="4282955"/>
              <a:chExt cx="4462986" cy="255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74588" y="4282955"/>
                <a:ext cx="4462986" cy="255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57762" y="4125723"/>
              <a:ext cx="325617" cy="325617"/>
              <a:chOff x="12057759" y="4125720"/>
              <a:chExt cx="325617" cy="3256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57759" y="4125720"/>
                <a:ext cx="325617" cy="325617"/>
              </a:xfrm>
              <a:prstGeom prst="rect">
                <a:avLst/>
              </a:prstGeom>
            </p:spPr>
          </p:pic>
        </p:grpSp>
      </p:grpSp>
      <p:sp>
        <p:nvSpPr>
          <p:cNvPr id="32" name="Object 32"/>
          <p:cNvSpPr txBox="1"/>
          <p:nvPr/>
        </p:nvSpPr>
        <p:spPr>
          <a:xfrm>
            <a:off x="-599890" y="1175923"/>
            <a:ext cx="5412030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800" kern="0" spc="-5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기획동기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-2727491" y="1980989"/>
            <a:ext cx="4654981" cy="4654981"/>
            <a:chOff x="-2727491" y="1980989"/>
            <a:chExt cx="4654981" cy="46549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27491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64289" y="4632289"/>
            <a:ext cx="4654981" cy="4654981"/>
            <a:chOff x="4964286" y="4632286"/>
            <a:chExt cx="4654981" cy="46549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4286" y="4632286"/>
              <a:ext cx="4654981" cy="465498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E1B775-B8E7-BC16-1BF1-0C69465E84AB}"/>
              </a:ext>
            </a:extLst>
          </p:cNvPr>
          <p:cNvGrpSpPr/>
          <p:nvPr/>
        </p:nvGrpSpPr>
        <p:grpSpPr>
          <a:xfrm>
            <a:off x="8433315" y="7797612"/>
            <a:ext cx="7187685" cy="325617"/>
            <a:chOff x="8433315" y="7797612"/>
            <a:chExt cx="7187685" cy="3256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33315" y="7962900"/>
              <a:ext cx="7187685" cy="25525"/>
              <a:chOff x="8120248" y="7934893"/>
              <a:chExt cx="4462986" cy="2552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0248" y="7934893"/>
                <a:ext cx="4462986" cy="255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446311" y="7797612"/>
              <a:ext cx="325617" cy="325617"/>
              <a:chOff x="8446308" y="7797610"/>
              <a:chExt cx="325617" cy="32561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46308" y="7797610"/>
                <a:ext cx="325617" cy="325617"/>
              </a:xfrm>
              <a:prstGeom prst="rect">
                <a:avLst/>
              </a:prstGeom>
            </p:spPr>
          </p:pic>
        </p:grpSp>
      </p:grpSp>
      <p:sp>
        <p:nvSpPr>
          <p:cNvPr id="4" name="Object 8">
            <a:extLst>
              <a:ext uri="{FF2B5EF4-FFF2-40B4-BE49-F238E27FC236}">
                <a16:creationId xmlns:a16="http://schemas.microsoft.com/office/drawing/2014/main" id="{1054D1CE-16E8-DB5F-9DE0-871895ED8492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D145591-D912-7649-08B6-DF170CC37E0D}"/>
              </a:ext>
            </a:extLst>
          </p:cNvPr>
          <p:cNvGrpSpPr/>
          <p:nvPr/>
        </p:nvGrpSpPr>
        <p:grpSpPr>
          <a:xfrm>
            <a:off x="304800" y="-692949"/>
            <a:ext cx="5509486" cy="2934680"/>
            <a:chOff x="400000" y="-228571"/>
            <a:chExt cx="5509486" cy="2934680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780874F-F458-E12C-2C2E-1DDDC5B4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58BA3098-5F3E-430B-6319-BC41B08CFB2C}"/>
              </a:ext>
            </a:extLst>
          </p:cNvPr>
          <p:cNvSpPr txBox="1"/>
          <p:nvPr/>
        </p:nvSpPr>
        <p:spPr>
          <a:xfrm>
            <a:off x="-762000" y="500883"/>
            <a:ext cx="76113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kern="0" spc="-300" dirty="0">
                <a:solidFill>
                  <a:srgbClr val="FD8A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plus 1p Light" pitchFamily="34" charset="0"/>
              </a:rPr>
              <a:t>개발 목표 및 방향성</a:t>
            </a:r>
            <a:endPara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6824D4E-961E-D229-6839-0AA726A98033}"/>
              </a:ext>
            </a:extLst>
          </p:cNvPr>
          <p:cNvSpPr txBox="1"/>
          <p:nvPr/>
        </p:nvSpPr>
        <p:spPr>
          <a:xfrm>
            <a:off x="12801600" y="128060"/>
            <a:ext cx="533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01. </a:t>
            </a:r>
            <a:r>
              <a:rPr lang="ko-KR" altLang="en-US" sz="3600" kern="0" spc="-300" dirty="0">
                <a:solidFill>
                  <a:srgbClr val="FD8A6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Mplus 1p" pitchFamily="34" charset="0"/>
              </a:rPr>
              <a:t>프로젝트 개요</a:t>
            </a:r>
            <a:endParaRPr 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796128-2F06-822C-9344-7253F1552EBC}"/>
              </a:ext>
            </a:extLst>
          </p:cNvPr>
          <p:cNvGrpSpPr/>
          <p:nvPr/>
        </p:nvGrpSpPr>
        <p:grpSpPr>
          <a:xfrm>
            <a:off x="6781800" y="1921006"/>
            <a:ext cx="4729844" cy="3107243"/>
            <a:chOff x="6781800" y="1921006"/>
            <a:chExt cx="4729844" cy="310724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F1E007-F48C-B480-F577-3206B65DADE1}"/>
                </a:ext>
              </a:extLst>
            </p:cNvPr>
            <p:cNvGrpSpPr/>
            <p:nvPr/>
          </p:nvGrpSpPr>
          <p:grpSpPr>
            <a:xfrm>
              <a:off x="6781800" y="3670991"/>
              <a:ext cx="4729844" cy="1357258"/>
              <a:chOff x="6896692" y="3670991"/>
              <a:chExt cx="4729844" cy="1357258"/>
            </a:xfrm>
          </p:grpSpPr>
          <p:grpSp>
            <p:nvGrpSpPr>
              <p:cNvPr id="41" name="그룹 1007">
                <a:extLst>
                  <a:ext uri="{FF2B5EF4-FFF2-40B4-BE49-F238E27FC236}">
                    <a16:creationId xmlns:a16="http://schemas.microsoft.com/office/drawing/2014/main" id="{B4423E9D-90B1-83CA-36CA-8BD61C32492F}"/>
                  </a:ext>
                </a:extLst>
              </p:cNvPr>
              <p:cNvGrpSpPr/>
              <p:nvPr/>
            </p:nvGrpSpPr>
            <p:grpSpPr>
              <a:xfrm>
                <a:off x="7303465" y="3670991"/>
                <a:ext cx="3916299" cy="1357258"/>
                <a:chOff x="7303465" y="3670991"/>
                <a:chExt cx="3916299" cy="712194"/>
              </a:xfrm>
            </p:grpSpPr>
            <p:pic>
              <p:nvPicPr>
                <p:cNvPr id="44" name="Object 25">
                  <a:extLst>
                    <a:ext uri="{FF2B5EF4-FFF2-40B4-BE49-F238E27FC236}">
                      <a16:creationId xmlns:a16="http://schemas.microsoft.com/office/drawing/2014/main" id="{8BF026EC-11C5-1D0D-9D4E-B6A13EC27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303465" y="3670991"/>
                  <a:ext cx="3916299" cy="712194"/>
                </a:xfrm>
                <a:prstGeom prst="rect">
                  <a:avLst/>
                </a:prstGeom>
              </p:spPr>
            </p:pic>
          </p:grpSp>
          <p:sp>
            <p:nvSpPr>
              <p:cNvPr id="42" name="Object 28">
                <a:extLst>
                  <a:ext uri="{FF2B5EF4-FFF2-40B4-BE49-F238E27FC236}">
                    <a16:creationId xmlns:a16="http://schemas.microsoft.com/office/drawing/2014/main" id="{9E5DB3A1-3BD3-CAF8-BC75-2354A42F687C}"/>
                  </a:ext>
                </a:extLst>
              </p:cNvPr>
              <p:cNvSpPr txBox="1"/>
              <p:nvPr/>
            </p:nvSpPr>
            <p:spPr>
              <a:xfrm>
                <a:off x="7495385" y="3791593"/>
                <a:ext cx="353245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200" dirty="0">
                    <a:solidFill>
                      <a:srgbClr val="FD8A6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Gmarket Sans Light" pitchFamily="34" charset="0"/>
                  </a:rPr>
                  <a:t>웹 플랫폼</a:t>
                </a:r>
                <a:endParaRPr 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5D2AD857-3F9E-6C2F-C17A-08B62F2B417A}"/>
                  </a:ext>
                </a:extLst>
              </p:cNvPr>
              <p:cNvSpPr txBox="1"/>
              <p:nvPr/>
            </p:nvSpPr>
            <p:spPr>
              <a:xfrm>
                <a:off x="6896692" y="4218184"/>
                <a:ext cx="4729844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Gmarket Sans Light" pitchFamily="34" charset="0"/>
                  </a:rPr>
                  <a:t>철 스크랩 가격 예측과</a:t>
                </a:r>
                <a:endParaRPr lang="en-US" altLang="ko-KR" sz="2000" kern="0" spc="-1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endParaRPr>
              </a:p>
              <a:p>
                <a:pPr algn="ctr"/>
                <a:r>
                  <a:rPr lang="ko-KR" altLang="en-US" sz="2000" kern="0" spc="-1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통계 데이터 대시보드 제공</a:t>
                </a:r>
                <a:endParaRPr 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4930AD-F2A8-F41B-7E56-84A49D80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708" y="1921006"/>
              <a:ext cx="1610584" cy="16105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C19C2-141D-9038-731A-2983949E69FC}"/>
              </a:ext>
            </a:extLst>
          </p:cNvPr>
          <p:cNvGrpSpPr/>
          <p:nvPr/>
        </p:nvGrpSpPr>
        <p:grpSpPr>
          <a:xfrm>
            <a:off x="1468129" y="5297976"/>
            <a:ext cx="3916299" cy="3503919"/>
            <a:chOff x="1468129" y="5297976"/>
            <a:chExt cx="3916299" cy="3503919"/>
          </a:xfrm>
        </p:grpSpPr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B5F61E57-07C4-637D-6C93-BE9CB30B505C}"/>
                </a:ext>
              </a:extLst>
            </p:cNvPr>
            <p:cNvGrpSpPr/>
            <p:nvPr/>
          </p:nvGrpSpPr>
          <p:grpSpPr>
            <a:xfrm>
              <a:off x="1468129" y="7252689"/>
              <a:ext cx="3916299" cy="1549206"/>
              <a:chOff x="1535792" y="7252689"/>
              <a:chExt cx="3916299" cy="1549206"/>
            </a:xfrm>
          </p:grpSpPr>
          <p:pic>
            <p:nvPicPr>
              <p:cNvPr id="31" name="Object 9">
                <a:extLst>
                  <a:ext uri="{FF2B5EF4-FFF2-40B4-BE49-F238E27FC236}">
                    <a16:creationId xmlns:a16="http://schemas.microsoft.com/office/drawing/2014/main" id="{E7434892-7C35-3AF6-DEE8-7CD4EF1E6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5792" y="7252689"/>
                <a:ext cx="3916299" cy="1549206"/>
              </a:xfrm>
              <a:prstGeom prst="rect">
                <a:avLst/>
              </a:prstGeom>
            </p:spPr>
          </p:pic>
        </p:grpSp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01C281CD-3BD6-4037-E0CF-1B9FB57695AB}"/>
                </a:ext>
              </a:extLst>
            </p:cNvPr>
            <p:cNvSpPr txBox="1"/>
            <p:nvPr/>
          </p:nvSpPr>
          <p:spPr>
            <a:xfrm>
              <a:off x="1660049" y="7382335"/>
              <a:ext cx="35324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철강 기업 </a:t>
              </a:r>
              <a:r>
                <a:rPr lang="en-US" altLang="ko-KR" sz="2400" kern="0" spc="-2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&amp; </a:t>
              </a:r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이해관계자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4ED6C922-8B76-C4E4-FC1D-2842211F3FF9}"/>
                </a:ext>
              </a:extLst>
            </p:cNvPr>
            <p:cNvSpPr txBox="1"/>
            <p:nvPr/>
          </p:nvSpPr>
          <p:spPr>
            <a:xfrm>
              <a:off x="2091341" y="7935796"/>
              <a:ext cx="266987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가격 예측을 통한</a:t>
              </a:r>
              <a:endParaRPr lang="en-US" altLang="ko-KR" sz="2000" kern="0" spc="-1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적절한 매입 시기 확보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28958DA-84ED-B205-CE42-DA32D49A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031" y="5297976"/>
              <a:ext cx="1828495" cy="1828495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08DE38E-A0D4-BC0A-B3DA-E2FE00F8B3C3}"/>
              </a:ext>
            </a:extLst>
          </p:cNvPr>
          <p:cNvGrpSpPr/>
          <p:nvPr/>
        </p:nvGrpSpPr>
        <p:grpSpPr>
          <a:xfrm>
            <a:off x="8115080" y="7615277"/>
            <a:ext cx="2057839" cy="844773"/>
            <a:chOff x="8822018" y="7615277"/>
            <a:chExt cx="2057839" cy="844773"/>
          </a:xfrm>
        </p:grpSpPr>
        <p:sp>
          <p:nvSpPr>
            <p:cNvPr id="108" name="화살표: 갈매기형 수장 107">
              <a:extLst>
                <a:ext uri="{FF2B5EF4-FFF2-40B4-BE49-F238E27FC236}">
                  <a16:creationId xmlns:a16="http://schemas.microsoft.com/office/drawing/2014/main" id="{5EBF5DE8-98E7-D0F0-B2D5-93A1DDD00428}"/>
                </a:ext>
              </a:extLst>
            </p:cNvPr>
            <p:cNvSpPr/>
            <p:nvPr/>
          </p:nvSpPr>
          <p:spPr>
            <a:xfrm>
              <a:off x="8822018" y="7615277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화살표: 갈매기형 수장 108">
              <a:extLst>
                <a:ext uri="{FF2B5EF4-FFF2-40B4-BE49-F238E27FC236}">
                  <a16:creationId xmlns:a16="http://schemas.microsoft.com/office/drawing/2014/main" id="{47D3311C-2946-8F78-238E-26FBFC5588A2}"/>
                </a:ext>
              </a:extLst>
            </p:cNvPr>
            <p:cNvSpPr/>
            <p:nvPr/>
          </p:nvSpPr>
          <p:spPr>
            <a:xfrm>
              <a:off x="9299037" y="7615277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화살표: 갈매기형 수장 109">
              <a:extLst>
                <a:ext uri="{FF2B5EF4-FFF2-40B4-BE49-F238E27FC236}">
                  <a16:creationId xmlns:a16="http://schemas.microsoft.com/office/drawing/2014/main" id="{46B3F786-2999-E83D-2C82-BAA370349A7D}"/>
                </a:ext>
              </a:extLst>
            </p:cNvPr>
            <p:cNvSpPr/>
            <p:nvPr/>
          </p:nvSpPr>
          <p:spPr>
            <a:xfrm>
              <a:off x="9776056" y="7615277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화살표: 갈매기형 수장 110">
              <a:extLst>
                <a:ext uri="{FF2B5EF4-FFF2-40B4-BE49-F238E27FC236}">
                  <a16:creationId xmlns:a16="http://schemas.microsoft.com/office/drawing/2014/main" id="{B286DA6B-D2BB-E890-8C44-D8A2D1CB5C32}"/>
                </a:ext>
              </a:extLst>
            </p:cNvPr>
            <p:cNvSpPr/>
            <p:nvPr/>
          </p:nvSpPr>
          <p:spPr>
            <a:xfrm>
              <a:off x="10253075" y="7615277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5F95302-9D6F-0242-9B8E-FB61C286FABE}"/>
              </a:ext>
            </a:extLst>
          </p:cNvPr>
          <p:cNvGrpSpPr/>
          <p:nvPr/>
        </p:nvGrpSpPr>
        <p:grpSpPr>
          <a:xfrm>
            <a:off x="5357292" y="5524500"/>
            <a:ext cx="1500708" cy="1319558"/>
            <a:chOff x="5452020" y="5665439"/>
            <a:chExt cx="1500708" cy="1319558"/>
          </a:xfrm>
        </p:grpSpPr>
        <p:sp>
          <p:nvSpPr>
            <p:cNvPr id="115" name="화살표: 갈매기형 수장 114">
              <a:extLst>
                <a:ext uri="{FF2B5EF4-FFF2-40B4-BE49-F238E27FC236}">
                  <a16:creationId xmlns:a16="http://schemas.microsoft.com/office/drawing/2014/main" id="{E3B0D333-D01D-FEB2-83FA-71C2E6A1D426}"/>
                </a:ext>
              </a:extLst>
            </p:cNvPr>
            <p:cNvSpPr/>
            <p:nvPr/>
          </p:nvSpPr>
          <p:spPr>
            <a:xfrm rot="8006120">
              <a:off x="6216951" y="5556443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화살표: 갈매기형 수장 115">
              <a:extLst>
                <a:ext uri="{FF2B5EF4-FFF2-40B4-BE49-F238E27FC236}">
                  <a16:creationId xmlns:a16="http://schemas.microsoft.com/office/drawing/2014/main" id="{34C7BCF1-B70F-5C3D-3859-BA87A68E8B29}"/>
                </a:ext>
              </a:extLst>
            </p:cNvPr>
            <p:cNvSpPr/>
            <p:nvPr/>
          </p:nvSpPr>
          <p:spPr>
            <a:xfrm rot="8006120">
              <a:off x="5888984" y="5902831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화살표: 갈매기형 수장 116">
              <a:extLst>
                <a:ext uri="{FF2B5EF4-FFF2-40B4-BE49-F238E27FC236}">
                  <a16:creationId xmlns:a16="http://schemas.microsoft.com/office/drawing/2014/main" id="{733D5CA1-B7AA-0D09-E7CD-E5865ADBA682}"/>
                </a:ext>
              </a:extLst>
            </p:cNvPr>
            <p:cNvSpPr/>
            <p:nvPr/>
          </p:nvSpPr>
          <p:spPr>
            <a:xfrm rot="8006120">
              <a:off x="5561016" y="6249219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4DD0503-914C-1022-FADD-909484DE137D}"/>
              </a:ext>
            </a:extLst>
          </p:cNvPr>
          <p:cNvGrpSpPr/>
          <p:nvPr/>
        </p:nvGrpSpPr>
        <p:grpSpPr>
          <a:xfrm rot="5400000" flipH="1">
            <a:off x="11529492" y="5448300"/>
            <a:ext cx="1500708" cy="1319558"/>
            <a:chOff x="11406833" y="5602331"/>
            <a:chExt cx="1500708" cy="1319558"/>
          </a:xfrm>
        </p:grpSpPr>
        <p:sp>
          <p:nvSpPr>
            <p:cNvPr id="120" name="화살표: 갈매기형 수장 119">
              <a:extLst>
                <a:ext uri="{FF2B5EF4-FFF2-40B4-BE49-F238E27FC236}">
                  <a16:creationId xmlns:a16="http://schemas.microsoft.com/office/drawing/2014/main" id="{A408CA1B-09FA-19FC-ABD5-36BF0EA21D21}"/>
                </a:ext>
              </a:extLst>
            </p:cNvPr>
            <p:cNvSpPr/>
            <p:nvPr/>
          </p:nvSpPr>
          <p:spPr>
            <a:xfrm rot="13593880" flipH="1">
              <a:off x="11515829" y="5493335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화살표: 갈매기형 수장 120">
              <a:extLst>
                <a:ext uri="{FF2B5EF4-FFF2-40B4-BE49-F238E27FC236}">
                  <a16:creationId xmlns:a16="http://schemas.microsoft.com/office/drawing/2014/main" id="{305FD23C-DF44-A69D-BADC-1DD652528B8C}"/>
                </a:ext>
              </a:extLst>
            </p:cNvPr>
            <p:cNvSpPr/>
            <p:nvPr/>
          </p:nvSpPr>
          <p:spPr>
            <a:xfrm rot="13593880" flipH="1">
              <a:off x="11843796" y="5839723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화살표: 갈매기형 수장 121">
              <a:extLst>
                <a:ext uri="{FF2B5EF4-FFF2-40B4-BE49-F238E27FC236}">
                  <a16:creationId xmlns:a16="http://schemas.microsoft.com/office/drawing/2014/main" id="{3A31B79E-5C05-136C-F2C2-DA07366EF315}"/>
                </a:ext>
              </a:extLst>
            </p:cNvPr>
            <p:cNvSpPr/>
            <p:nvPr/>
          </p:nvSpPr>
          <p:spPr>
            <a:xfrm rot="13593880" flipH="1">
              <a:off x="12171764" y="6186111"/>
              <a:ext cx="626782" cy="844773"/>
            </a:xfrm>
            <a:prstGeom prst="chevron">
              <a:avLst/>
            </a:prstGeom>
            <a:solidFill>
              <a:srgbClr val="001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66FC5B-FD3D-1E44-CA44-7B4AF1D9A8C3}"/>
              </a:ext>
            </a:extLst>
          </p:cNvPr>
          <p:cNvGrpSpPr/>
          <p:nvPr/>
        </p:nvGrpSpPr>
        <p:grpSpPr>
          <a:xfrm>
            <a:off x="13036780" y="5316908"/>
            <a:ext cx="3916299" cy="3484987"/>
            <a:chOff x="13036780" y="5316908"/>
            <a:chExt cx="3916299" cy="3484987"/>
          </a:xfrm>
        </p:grpSpPr>
        <p:grpSp>
          <p:nvGrpSpPr>
            <p:cNvPr id="34" name="그룹 1004">
              <a:extLst>
                <a:ext uri="{FF2B5EF4-FFF2-40B4-BE49-F238E27FC236}">
                  <a16:creationId xmlns:a16="http://schemas.microsoft.com/office/drawing/2014/main" id="{1663DADF-8B67-C878-1570-112A242B219C}"/>
                </a:ext>
              </a:extLst>
            </p:cNvPr>
            <p:cNvGrpSpPr/>
            <p:nvPr/>
          </p:nvGrpSpPr>
          <p:grpSpPr>
            <a:xfrm>
              <a:off x="13036780" y="7252689"/>
              <a:ext cx="3916299" cy="1549206"/>
              <a:chOff x="13024100" y="7304421"/>
              <a:chExt cx="3916299" cy="1549206"/>
            </a:xfrm>
          </p:grpSpPr>
          <p:pic>
            <p:nvPicPr>
              <p:cNvPr id="35" name="Object 14">
                <a:extLst>
                  <a:ext uri="{FF2B5EF4-FFF2-40B4-BE49-F238E27FC236}">
                    <a16:creationId xmlns:a16="http://schemas.microsoft.com/office/drawing/2014/main" id="{672F1577-E892-E9B5-3FBE-723A8FAD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24100" y="7304421"/>
                <a:ext cx="3916299" cy="1549206"/>
              </a:xfrm>
              <a:prstGeom prst="rect">
                <a:avLst/>
              </a:prstGeom>
            </p:spPr>
          </p:pic>
        </p:grp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9C03E47D-D4F2-BFFB-A265-9CB017CCA39B}"/>
                </a:ext>
              </a:extLst>
            </p:cNvPr>
            <p:cNvSpPr txBox="1"/>
            <p:nvPr/>
          </p:nvSpPr>
          <p:spPr>
            <a:xfrm>
              <a:off x="14177451" y="7382335"/>
              <a:ext cx="16349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200" dirty="0">
                  <a:solidFill>
                    <a:srgbClr val="FD8A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개발 목표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1A1B3130-DD35-5B86-BEED-9472E6ACE954}"/>
                </a:ext>
              </a:extLst>
            </p:cNvPr>
            <p:cNvSpPr txBox="1"/>
            <p:nvPr/>
          </p:nvSpPr>
          <p:spPr>
            <a:xfrm>
              <a:off x="13526499" y="7935796"/>
              <a:ext cx="29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철강산업 활성화 및</a:t>
              </a:r>
              <a:endParaRPr lang="en-US" altLang="ko-KR" sz="2000" kern="0" spc="-1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Light" pitchFamily="34" charset="0"/>
                </a:rPr>
                <a:t>기업 경쟁력 강화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C2477887-740B-15DE-6300-AC68DB16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8528" y="5316908"/>
              <a:ext cx="1683772" cy="1683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7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4500</Words>
  <Application>Microsoft Office PowerPoint</Application>
  <PresentationFormat>사용자 지정</PresentationFormat>
  <Paragraphs>813</Paragraphs>
  <Slides>51</Slides>
  <Notes>51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G마켓 산스 TTF Medium</vt:lpstr>
      <vt:lpstr>Arial</vt:lpstr>
      <vt:lpstr>G마켓 산스 TTF Bold</vt:lpstr>
      <vt:lpstr>G마켓 산스 TTF Light</vt:lpstr>
      <vt:lpstr>Calibri</vt:lpstr>
      <vt:lpstr>Wingdings</vt:lpstr>
      <vt:lpstr>맑은 고딕</vt:lpstr>
      <vt:lpstr>M PLUS 1p Medium</vt:lpstr>
      <vt:lpstr>M PLUS 1p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knu</cp:lastModifiedBy>
  <cp:revision>140</cp:revision>
  <dcterms:created xsi:type="dcterms:W3CDTF">2023-12-11T21:17:32Z</dcterms:created>
  <dcterms:modified xsi:type="dcterms:W3CDTF">2023-12-14T02:23:35Z</dcterms:modified>
</cp:coreProperties>
</file>